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72"/>
  </p:notesMasterIdLst>
  <p:handoutMasterIdLst>
    <p:handoutMasterId r:id="rId73"/>
  </p:handoutMasterIdLst>
  <p:sldIdLst>
    <p:sldId id="268" r:id="rId2"/>
    <p:sldId id="545" r:id="rId3"/>
    <p:sldId id="386" r:id="rId4"/>
    <p:sldId id="436" r:id="rId5"/>
    <p:sldId id="435" r:id="rId6"/>
    <p:sldId id="434" r:id="rId7"/>
    <p:sldId id="472" r:id="rId8"/>
    <p:sldId id="546" r:id="rId9"/>
    <p:sldId id="388" r:id="rId10"/>
    <p:sldId id="390" r:id="rId11"/>
    <p:sldId id="439" r:id="rId12"/>
    <p:sldId id="391" r:id="rId13"/>
    <p:sldId id="392" r:id="rId14"/>
    <p:sldId id="557" r:id="rId15"/>
    <p:sldId id="446" r:id="rId16"/>
    <p:sldId id="447" r:id="rId17"/>
    <p:sldId id="448" r:id="rId18"/>
    <p:sldId id="547" r:id="rId19"/>
    <p:sldId id="400" r:id="rId20"/>
    <p:sldId id="450" r:id="rId21"/>
    <p:sldId id="451" r:id="rId22"/>
    <p:sldId id="453" r:id="rId23"/>
    <p:sldId id="548" r:id="rId24"/>
    <p:sldId id="551" r:id="rId25"/>
    <p:sldId id="549" r:id="rId26"/>
    <p:sldId id="552" r:id="rId27"/>
    <p:sldId id="553" r:id="rId28"/>
    <p:sldId id="561" r:id="rId29"/>
    <p:sldId id="454" r:id="rId30"/>
    <p:sldId id="455" r:id="rId31"/>
    <p:sldId id="456" r:id="rId32"/>
    <p:sldId id="458" r:id="rId33"/>
    <p:sldId id="477" r:id="rId34"/>
    <p:sldId id="459" r:id="rId35"/>
    <p:sldId id="410" r:id="rId36"/>
    <p:sldId id="555" r:id="rId37"/>
    <p:sldId id="556" r:id="rId38"/>
    <p:sldId id="544" r:id="rId39"/>
    <p:sldId id="558" r:id="rId40"/>
    <p:sldId id="559" r:id="rId41"/>
    <p:sldId id="560" r:id="rId42"/>
    <p:sldId id="554" r:id="rId43"/>
    <p:sldId id="473" r:id="rId44"/>
    <p:sldId id="461" r:id="rId45"/>
    <p:sldId id="460" r:id="rId46"/>
    <p:sldId id="474" r:id="rId47"/>
    <p:sldId id="484" r:id="rId48"/>
    <p:sldId id="485" r:id="rId49"/>
    <p:sldId id="537" r:id="rId50"/>
    <p:sldId id="538" r:id="rId51"/>
    <p:sldId id="539" r:id="rId52"/>
    <p:sldId id="540" r:id="rId53"/>
    <p:sldId id="528" r:id="rId54"/>
    <p:sldId id="529" r:id="rId55"/>
    <p:sldId id="530" r:id="rId56"/>
    <p:sldId id="531" r:id="rId57"/>
    <p:sldId id="532" r:id="rId58"/>
    <p:sldId id="533" r:id="rId59"/>
    <p:sldId id="534" r:id="rId60"/>
    <p:sldId id="535" r:id="rId61"/>
    <p:sldId id="542" r:id="rId62"/>
    <p:sldId id="493" r:id="rId63"/>
    <p:sldId id="494" r:id="rId64"/>
    <p:sldId id="495" r:id="rId65"/>
    <p:sldId id="496" r:id="rId66"/>
    <p:sldId id="497" r:id="rId67"/>
    <p:sldId id="498" r:id="rId68"/>
    <p:sldId id="512" r:id="rId69"/>
    <p:sldId id="543" r:id="rId70"/>
    <p:sldId id="500" r:id="rId71"/>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9" autoAdjust="0"/>
    <p:restoredTop sz="79137" autoAdjust="0"/>
  </p:normalViewPr>
  <p:slideViewPr>
    <p:cSldViewPr>
      <p:cViewPr varScale="1">
        <p:scale>
          <a:sx n="78" d="100"/>
          <a:sy n="78" d="100"/>
        </p:scale>
        <p:origin x="498" y="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B2A614-F60F-4EFB-A01C-0ED573B99A05}"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16AF2B96-0AE9-422F-923D-24782D3D03D3}">
      <dgm:prSet/>
      <dgm:spPr/>
      <dgm:t>
        <a:bodyPr/>
        <a:lstStyle/>
        <a:p>
          <a:r>
            <a:rPr lang="en-US"/>
            <a:t>By 1925 present-day Vietnam was divided into three parts under French colonial rule. The southern region embracing Saigon and the Mekong delta was the colony of Cochin-China; the central area with its imperial capital at Hue was the protectorate of Annam…</a:t>
          </a:r>
        </a:p>
      </dgm:t>
    </dgm:pt>
    <dgm:pt modelId="{D679C75B-430A-4045-B9A0-BA51A249300D}" type="parTrans" cxnId="{D19F0615-42DF-4925-93B3-B79D6C517225}">
      <dgm:prSet/>
      <dgm:spPr/>
      <dgm:t>
        <a:bodyPr/>
        <a:lstStyle/>
        <a:p>
          <a:endParaRPr lang="en-US"/>
        </a:p>
      </dgm:t>
    </dgm:pt>
    <dgm:pt modelId="{A8DA0D8B-C8B1-45DE-9A42-B721F34E7BD7}" type="sibTrans" cxnId="{D19F0615-42DF-4925-93B3-B79D6C517225}">
      <dgm:prSet/>
      <dgm:spPr/>
      <dgm:t>
        <a:bodyPr/>
        <a:lstStyle/>
        <a:p>
          <a:endParaRPr lang="en-US"/>
        </a:p>
      </dgm:t>
    </dgm:pt>
    <dgm:pt modelId="{C4C0DE78-D73E-4D89-9A1C-BCDEDC677F28}">
      <dgm:prSet/>
      <dgm:spPr/>
      <dgm:t>
        <a:bodyPr/>
        <a:lstStyle/>
        <a:p>
          <a:r>
            <a:rPr lang="en-US"/>
            <a:t>Clara never failed to be astonished by the extraordinary felicity of her own name. She found it hard to trust herself to the mercy of fate, which had managed over the years to convert her greatest shame into one of her greatest assets…</a:t>
          </a:r>
        </a:p>
      </dgm:t>
    </dgm:pt>
    <dgm:pt modelId="{1351CDE1-DCA1-41B8-9137-2E2217E92872}" type="parTrans" cxnId="{E92CE5A9-DB84-41A5-A020-7EA305DB82A5}">
      <dgm:prSet/>
      <dgm:spPr/>
      <dgm:t>
        <a:bodyPr/>
        <a:lstStyle/>
        <a:p>
          <a:endParaRPr lang="en-US"/>
        </a:p>
      </dgm:t>
    </dgm:pt>
    <dgm:pt modelId="{2BD5F2BF-A99A-4501-B389-CA1932067394}" type="sibTrans" cxnId="{E92CE5A9-DB84-41A5-A020-7EA305DB82A5}">
      <dgm:prSet/>
      <dgm:spPr/>
      <dgm:t>
        <a:bodyPr/>
        <a:lstStyle/>
        <a:p>
          <a:endParaRPr lang="en-US"/>
        </a:p>
      </dgm:t>
    </dgm:pt>
    <dgm:pt modelId="{63CDE604-0A70-4E61-8E9F-41E72613736F}" type="pres">
      <dgm:prSet presAssocID="{02B2A614-F60F-4EFB-A01C-0ED573B99A05}" presName="hierChild1" presStyleCnt="0">
        <dgm:presLayoutVars>
          <dgm:chPref val="1"/>
          <dgm:dir/>
          <dgm:animOne val="branch"/>
          <dgm:animLvl val="lvl"/>
          <dgm:resizeHandles/>
        </dgm:presLayoutVars>
      </dgm:prSet>
      <dgm:spPr/>
    </dgm:pt>
    <dgm:pt modelId="{417D71AF-62F7-4C2A-BE6E-4F66C877901D}" type="pres">
      <dgm:prSet presAssocID="{16AF2B96-0AE9-422F-923D-24782D3D03D3}" presName="hierRoot1" presStyleCnt="0"/>
      <dgm:spPr/>
    </dgm:pt>
    <dgm:pt modelId="{A3A229C5-2468-445D-9D92-75444A15C48D}" type="pres">
      <dgm:prSet presAssocID="{16AF2B96-0AE9-422F-923D-24782D3D03D3}" presName="composite" presStyleCnt="0"/>
      <dgm:spPr/>
    </dgm:pt>
    <dgm:pt modelId="{DA4289AE-D211-463A-87EB-2DD586DCF09B}" type="pres">
      <dgm:prSet presAssocID="{16AF2B96-0AE9-422F-923D-24782D3D03D3}" presName="background" presStyleLbl="node0" presStyleIdx="0" presStyleCnt="2"/>
      <dgm:spPr/>
    </dgm:pt>
    <dgm:pt modelId="{DA98B30B-4259-4FCF-A38E-792DEE160ED7}" type="pres">
      <dgm:prSet presAssocID="{16AF2B96-0AE9-422F-923D-24782D3D03D3}" presName="text" presStyleLbl="fgAcc0" presStyleIdx="0" presStyleCnt="2">
        <dgm:presLayoutVars>
          <dgm:chPref val="3"/>
        </dgm:presLayoutVars>
      </dgm:prSet>
      <dgm:spPr/>
    </dgm:pt>
    <dgm:pt modelId="{01BD10DE-DFDE-456F-BBF4-40976EC79066}" type="pres">
      <dgm:prSet presAssocID="{16AF2B96-0AE9-422F-923D-24782D3D03D3}" presName="hierChild2" presStyleCnt="0"/>
      <dgm:spPr/>
    </dgm:pt>
    <dgm:pt modelId="{A61E3235-AA65-482E-B6DD-17CA5399AB0A}" type="pres">
      <dgm:prSet presAssocID="{C4C0DE78-D73E-4D89-9A1C-BCDEDC677F28}" presName="hierRoot1" presStyleCnt="0"/>
      <dgm:spPr/>
    </dgm:pt>
    <dgm:pt modelId="{BC92C09B-6F6E-4322-B918-20E1D9EF5AFD}" type="pres">
      <dgm:prSet presAssocID="{C4C0DE78-D73E-4D89-9A1C-BCDEDC677F28}" presName="composite" presStyleCnt="0"/>
      <dgm:spPr/>
    </dgm:pt>
    <dgm:pt modelId="{D477D81D-4262-45DD-B2C2-43C5F6994205}" type="pres">
      <dgm:prSet presAssocID="{C4C0DE78-D73E-4D89-9A1C-BCDEDC677F28}" presName="background" presStyleLbl="node0" presStyleIdx="1" presStyleCnt="2"/>
      <dgm:spPr/>
    </dgm:pt>
    <dgm:pt modelId="{D3BCEEE6-F33B-4F1F-81BA-C2EC1092A5C8}" type="pres">
      <dgm:prSet presAssocID="{C4C0DE78-D73E-4D89-9A1C-BCDEDC677F28}" presName="text" presStyleLbl="fgAcc0" presStyleIdx="1" presStyleCnt="2">
        <dgm:presLayoutVars>
          <dgm:chPref val="3"/>
        </dgm:presLayoutVars>
      </dgm:prSet>
      <dgm:spPr/>
    </dgm:pt>
    <dgm:pt modelId="{CBAA78AD-2757-4CFB-99C9-2A9D96593A70}" type="pres">
      <dgm:prSet presAssocID="{C4C0DE78-D73E-4D89-9A1C-BCDEDC677F28}" presName="hierChild2" presStyleCnt="0"/>
      <dgm:spPr/>
    </dgm:pt>
  </dgm:ptLst>
  <dgm:cxnLst>
    <dgm:cxn modelId="{D19F0615-42DF-4925-93B3-B79D6C517225}" srcId="{02B2A614-F60F-4EFB-A01C-0ED573B99A05}" destId="{16AF2B96-0AE9-422F-923D-24782D3D03D3}" srcOrd="0" destOrd="0" parTransId="{D679C75B-430A-4045-B9A0-BA51A249300D}" sibTransId="{A8DA0D8B-C8B1-45DE-9A42-B721F34E7BD7}"/>
    <dgm:cxn modelId="{B0994F43-0D00-412D-AF18-56D22F2F094A}" type="presOf" srcId="{16AF2B96-0AE9-422F-923D-24782D3D03D3}" destId="{DA98B30B-4259-4FCF-A38E-792DEE160ED7}" srcOrd="0" destOrd="0" presId="urn:microsoft.com/office/officeart/2005/8/layout/hierarchy1"/>
    <dgm:cxn modelId="{E92CE5A9-DB84-41A5-A020-7EA305DB82A5}" srcId="{02B2A614-F60F-4EFB-A01C-0ED573B99A05}" destId="{C4C0DE78-D73E-4D89-9A1C-BCDEDC677F28}" srcOrd="1" destOrd="0" parTransId="{1351CDE1-DCA1-41B8-9137-2E2217E92872}" sibTransId="{2BD5F2BF-A99A-4501-B389-CA1932067394}"/>
    <dgm:cxn modelId="{BDA096BB-902C-4E53-8A3C-19D638141936}" type="presOf" srcId="{C4C0DE78-D73E-4D89-9A1C-BCDEDC677F28}" destId="{D3BCEEE6-F33B-4F1F-81BA-C2EC1092A5C8}" srcOrd="0" destOrd="0" presId="urn:microsoft.com/office/officeart/2005/8/layout/hierarchy1"/>
    <dgm:cxn modelId="{78C3C2FD-BF6F-4402-AE32-4ADC15A80E05}" type="presOf" srcId="{02B2A614-F60F-4EFB-A01C-0ED573B99A05}" destId="{63CDE604-0A70-4E61-8E9F-41E72613736F}" srcOrd="0" destOrd="0" presId="urn:microsoft.com/office/officeart/2005/8/layout/hierarchy1"/>
    <dgm:cxn modelId="{BDC58EF7-E07C-49BE-B341-501DF82743CD}" type="presParOf" srcId="{63CDE604-0A70-4E61-8E9F-41E72613736F}" destId="{417D71AF-62F7-4C2A-BE6E-4F66C877901D}" srcOrd="0" destOrd="0" presId="urn:microsoft.com/office/officeart/2005/8/layout/hierarchy1"/>
    <dgm:cxn modelId="{E7FEE06E-45AA-46B2-96BD-2CCAC7A22568}" type="presParOf" srcId="{417D71AF-62F7-4C2A-BE6E-4F66C877901D}" destId="{A3A229C5-2468-445D-9D92-75444A15C48D}" srcOrd="0" destOrd="0" presId="urn:microsoft.com/office/officeart/2005/8/layout/hierarchy1"/>
    <dgm:cxn modelId="{36DE61B5-902D-4832-8E5C-5497B0A00A86}" type="presParOf" srcId="{A3A229C5-2468-445D-9D92-75444A15C48D}" destId="{DA4289AE-D211-463A-87EB-2DD586DCF09B}" srcOrd="0" destOrd="0" presId="urn:microsoft.com/office/officeart/2005/8/layout/hierarchy1"/>
    <dgm:cxn modelId="{C5B0C259-6A1C-43AF-8864-521FC9ED8D66}" type="presParOf" srcId="{A3A229C5-2468-445D-9D92-75444A15C48D}" destId="{DA98B30B-4259-4FCF-A38E-792DEE160ED7}" srcOrd="1" destOrd="0" presId="urn:microsoft.com/office/officeart/2005/8/layout/hierarchy1"/>
    <dgm:cxn modelId="{6163C24D-41E7-499C-A1EB-51B19738292A}" type="presParOf" srcId="{417D71AF-62F7-4C2A-BE6E-4F66C877901D}" destId="{01BD10DE-DFDE-456F-BBF4-40976EC79066}" srcOrd="1" destOrd="0" presId="urn:microsoft.com/office/officeart/2005/8/layout/hierarchy1"/>
    <dgm:cxn modelId="{E73CBCA8-A9BC-45EB-8314-ED2855E76F4C}" type="presParOf" srcId="{63CDE604-0A70-4E61-8E9F-41E72613736F}" destId="{A61E3235-AA65-482E-B6DD-17CA5399AB0A}" srcOrd="1" destOrd="0" presId="urn:microsoft.com/office/officeart/2005/8/layout/hierarchy1"/>
    <dgm:cxn modelId="{04AF8F49-D321-464E-B0F4-0B9EEF77C559}" type="presParOf" srcId="{A61E3235-AA65-482E-B6DD-17CA5399AB0A}" destId="{BC92C09B-6F6E-4322-B918-20E1D9EF5AFD}" srcOrd="0" destOrd="0" presId="urn:microsoft.com/office/officeart/2005/8/layout/hierarchy1"/>
    <dgm:cxn modelId="{9CCF1BCA-BCF3-4F43-82CF-E5D61EC0C2A5}" type="presParOf" srcId="{BC92C09B-6F6E-4322-B918-20E1D9EF5AFD}" destId="{D477D81D-4262-45DD-B2C2-43C5F6994205}" srcOrd="0" destOrd="0" presId="urn:microsoft.com/office/officeart/2005/8/layout/hierarchy1"/>
    <dgm:cxn modelId="{0C3E619E-9455-4C1F-B406-D917BA154474}" type="presParOf" srcId="{BC92C09B-6F6E-4322-B918-20E1D9EF5AFD}" destId="{D3BCEEE6-F33B-4F1F-81BA-C2EC1092A5C8}" srcOrd="1" destOrd="0" presId="urn:microsoft.com/office/officeart/2005/8/layout/hierarchy1"/>
    <dgm:cxn modelId="{949D6D2A-E6EC-45FE-B836-A3FD6E929B63}" type="presParOf" srcId="{A61E3235-AA65-482E-B6DD-17CA5399AB0A}" destId="{CBAA78AD-2757-4CFB-99C9-2A9D96593A7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0EC136-4254-481E-A8B8-946D53E85D52}" type="doc">
      <dgm:prSet loTypeId="urn:microsoft.com/office/officeart/2005/8/layout/process4" loCatId="process" qsTypeId="urn:microsoft.com/office/officeart/2005/8/quickstyle/simple2" qsCatId="simple" csTypeId="urn:microsoft.com/office/officeart/2005/8/colors/accent3_2" csCatId="accent3"/>
      <dgm:spPr/>
      <dgm:t>
        <a:bodyPr/>
        <a:lstStyle/>
        <a:p>
          <a:endParaRPr lang="en-US"/>
        </a:p>
      </dgm:t>
    </dgm:pt>
    <dgm:pt modelId="{C4DB7517-920B-4EE6-A618-6CC1683810AB}">
      <dgm:prSet/>
      <dgm:spPr/>
      <dgm:t>
        <a:bodyPr/>
        <a:lstStyle/>
        <a:p>
          <a:r>
            <a:rPr lang="en-US" i="1"/>
            <a:t>Input</a:t>
          </a:r>
          <a:r>
            <a:rPr lang="en-US"/>
            <a:t>:</a:t>
          </a:r>
        </a:p>
      </dgm:t>
    </dgm:pt>
    <dgm:pt modelId="{B3606C22-8E43-4816-8C25-D0C04C4A12DB}" type="parTrans" cxnId="{91091CE9-C97F-486E-8394-A3E3510926F2}">
      <dgm:prSet/>
      <dgm:spPr/>
      <dgm:t>
        <a:bodyPr/>
        <a:lstStyle/>
        <a:p>
          <a:endParaRPr lang="en-US"/>
        </a:p>
      </dgm:t>
    </dgm:pt>
    <dgm:pt modelId="{4103204A-5A69-464F-BC83-EB02CAF38DBE}" type="sibTrans" cxnId="{91091CE9-C97F-486E-8394-A3E3510926F2}">
      <dgm:prSet/>
      <dgm:spPr/>
      <dgm:t>
        <a:bodyPr/>
        <a:lstStyle/>
        <a:p>
          <a:endParaRPr lang="en-US"/>
        </a:p>
      </dgm:t>
    </dgm:pt>
    <dgm:pt modelId="{7377165E-0A70-4DBB-AF0A-C0962AB0775C}">
      <dgm:prSet/>
      <dgm:spPr/>
      <dgm:t>
        <a:bodyPr/>
        <a:lstStyle/>
        <a:p>
          <a:r>
            <a:rPr lang="en-US"/>
            <a:t>a document </a:t>
          </a:r>
          <a:r>
            <a:rPr lang="en-US" i="1"/>
            <a:t>d</a:t>
          </a:r>
          <a:endParaRPr lang="en-US"/>
        </a:p>
      </dgm:t>
    </dgm:pt>
    <dgm:pt modelId="{9F660D53-A375-42BC-B5DD-784E0AB494E9}" type="parTrans" cxnId="{FC3D0BCE-36A4-4375-8818-0E9570BB2D8B}">
      <dgm:prSet/>
      <dgm:spPr/>
      <dgm:t>
        <a:bodyPr/>
        <a:lstStyle/>
        <a:p>
          <a:endParaRPr lang="en-US"/>
        </a:p>
      </dgm:t>
    </dgm:pt>
    <dgm:pt modelId="{FC27E38D-230A-4344-96E5-09A7694957E7}" type="sibTrans" cxnId="{FC3D0BCE-36A4-4375-8818-0E9570BB2D8B}">
      <dgm:prSet/>
      <dgm:spPr/>
      <dgm:t>
        <a:bodyPr/>
        <a:lstStyle/>
        <a:p>
          <a:endParaRPr lang="en-US"/>
        </a:p>
      </dgm:t>
    </dgm:pt>
    <dgm:pt modelId="{F10FF2F3-D8C8-40AA-B771-D6A6E6C15A49}">
      <dgm:prSet/>
      <dgm:spPr/>
      <dgm:t>
        <a:bodyPr/>
        <a:lstStyle/>
        <a:p>
          <a:r>
            <a:rPr lang="en-US" dirty="0"/>
            <a:t>a fixed set of classes  </a:t>
          </a:r>
          <a:r>
            <a:rPr lang="en-US" i="1" dirty="0"/>
            <a:t>C </a:t>
          </a:r>
          <a:r>
            <a:rPr lang="en-US" dirty="0"/>
            <a:t>=</a:t>
          </a:r>
          <a:r>
            <a:rPr lang="en-US" i="1" dirty="0"/>
            <a:t> </a:t>
          </a:r>
          <a:r>
            <a:rPr lang="en-US" dirty="0"/>
            <a:t>{</a:t>
          </a:r>
          <a:r>
            <a:rPr lang="en-US" i="1" dirty="0"/>
            <a:t>c</a:t>
          </a:r>
          <a:r>
            <a:rPr lang="en-US" baseline="-25000" dirty="0"/>
            <a:t>1</a:t>
          </a:r>
          <a:r>
            <a:rPr lang="en-US" dirty="0"/>
            <a:t>, </a:t>
          </a:r>
          <a:r>
            <a:rPr lang="en-US" i="1" dirty="0"/>
            <a:t>c</a:t>
          </a:r>
          <a:r>
            <a:rPr lang="en-US" baseline="-25000" dirty="0"/>
            <a:t>2</a:t>
          </a:r>
          <a:r>
            <a:rPr lang="en-US" dirty="0"/>
            <a:t>,…, </a:t>
          </a:r>
          <a:r>
            <a:rPr lang="en-US" i="1" dirty="0" err="1"/>
            <a:t>c</a:t>
          </a:r>
          <a:r>
            <a:rPr lang="en-US" i="1" baseline="-25000" dirty="0" err="1"/>
            <a:t>J</a:t>
          </a:r>
          <a:r>
            <a:rPr lang="en-US" dirty="0"/>
            <a:t>}</a:t>
          </a:r>
        </a:p>
      </dgm:t>
    </dgm:pt>
    <dgm:pt modelId="{4365056A-DF91-42EE-9CE3-BBF701A45EE8}" type="parTrans" cxnId="{3CB574F6-C8B6-44A3-82B9-74E2413D6A90}">
      <dgm:prSet/>
      <dgm:spPr/>
      <dgm:t>
        <a:bodyPr/>
        <a:lstStyle/>
        <a:p>
          <a:endParaRPr lang="en-US"/>
        </a:p>
      </dgm:t>
    </dgm:pt>
    <dgm:pt modelId="{ED085BA9-D047-48DD-889F-4BD7F05F2F50}" type="sibTrans" cxnId="{3CB574F6-C8B6-44A3-82B9-74E2413D6A90}">
      <dgm:prSet/>
      <dgm:spPr/>
      <dgm:t>
        <a:bodyPr/>
        <a:lstStyle/>
        <a:p>
          <a:endParaRPr lang="en-US"/>
        </a:p>
      </dgm:t>
    </dgm:pt>
    <dgm:pt modelId="{1A26AD39-D7BE-41E4-9C3B-BCE714242991}">
      <dgm:prSet/>
      <dgm:spPr/>
      <dgm:t>
        <a:bodyPr/>
        <a:lstStyle/>
        <a:p>
          <a:r>
            <a:rPr lang="en-US" i="1"/>
            <a:t>Output</a:t>
          </a:r>
          <a:r>
            <a:rPr lang="en-US"/>
            <a:t>: a predicted class </a:t>
          </a:r>
          <a:r>
            <a:rPr lang="en-US" i="1"/>
            <a:t>c</a:t>
          </a:r>
          <a:r>
            <a:rPr lang="en-US"/>
            <a:t> </a:t>
          </a:r>
          <a:r>
            <a:rPr lang="en-US">
              <a:sym typeface="Symbol" panose="05050102010706020507" pitchFamily="18" charset="2"/>
            </a:rPr>
            <a:t></a:t>
          </a:r>
          <a:r>
            <a:rPr lang="en-US"/>
            <a:t> </a:t>
          </a:r>
          <a:r>
            <a:rPr lang="en-US" i="1"/>
            <a:t>C</a:t>
          </a:r>
          <a:endParaRPr lang="en-US"/>
        </a:p>
      </dgm:t>
    </dgm:pt>
    <dgm:pt modelId="{29AD2554-E83F-4EF7-AAC9-FB22A2C2697F}" type="parTrans" cxnId="{36E09525-7053-47A4-9A18-6B5EADDFD175}">
      <dgm:prSet/>
      <dgm:spPr/>
      <dgm:t>
        <a:bodyPr/>
        <a:lstStyle/>
        <a:p>
          <a:endParaRPr lang="en-US"/>
        </a:p>
      </dgm:t>
    </dgm:pt>
    <dgm:pt modelId="{7F726B56-8CFA-482B-ADBA-E7F8644707C4}" type="sibTrans" cxnId="{36E09525-7053-47A4-9A18-6B5EADDFD175}">
      <dgm:prSet/>
      <dgm:spPr/>
      <dgm:t>
        <a:bodyPr/>
        <a:lstStyle/>
        <a:p>
          <a:endParaRPr lang="en-US"/>
        </a:p>
      </dgm:t>
    </dgm:pt>
    <dgm:pt modelId="{31CCBC15-66BF-4C61-97F4-532C0327DC94}" type="pres">
      <dgm:prSet presAssocID="{570EC136-4254-481E-A8B8-946D53E85D52}" presName="Name0" presStyleCnt="0">
        <dgm:presLayoutVars>
          <dgm:dir/>
          <dgm:animLvl val="lvl"/>
          <dgm:resizeHandles val="exact"/>
        </dgm:presLayoutVars>
      </dgm:prSet>
      <dgm:spPr/>
    </dgm:pt>
    <dgm:pt modelId="{282CBEDD-BBFB-43FF-8329-F7F309FFC9C9}" type="pres">
      <dgm:prSet presAssocID="{1A26AD39-D7BE-41E4-9C3B-BCE714242991}" presName="boxAndChildren" presStyleCnt="0"/>
      <dgm:spPr/>
    </dgm:pt>
    <dgm:pt modelId="{9B97AC8E-7F80-4CDE-8E26-88612EEB53FC}" type="pres">
      <dgm:prSet presAssocID="{1A26AD39-D7BE-41E4-9C3B-BCE714242991}" presName="parentTextBox" presStyleLbl="node1" presStyleIdx="0" presStyleCnt="2"/>
      <dgm:spPr/>
    </dgm:pt>
    <dgm:pt modelId="{A98AE6CB-1D54-4668-8EAD-87F8EBA02B64}" type="pres">
      <dgm:prSet presAssocID="{4103204A-5A69-464F-BC83-EB02CAF38DBE}" presName="sp" presStyleCnt="0"/>
      <dgm:spPr/>
    </dgm:pt>
    <dgm:pt modelId="{4B8D312F-DAFD-437A-9FBF-90BFCFD8BADF}" type="pres">
      <dgm:prSet presAssocID="{C4DB7517-920B-4EE6-A618-6CC1683810AB}" presName="arrowAndChildren" presStyleCnt="0"/>
      <dgm:spPr/>
    </dgm:pt>
    <dgm:pt modelId="{E76ECD57-05E9-461D-9070-A9A98C322C45}" type="pres">
      <dgm:prSet presAssocID="{C4DB7517-920B-4EE6-A618-6CC1683810AB}" presName="parentTextArrow" presStyleLbl="node1" presStyleIdx="0" presStyleCnt="2"/>
      <dgm:spPr/>
    </dgm:pt>
    <dgm:pt modelId="{9538D08B-B325-4A52-99E4-84299FD013AE}" type="pres">
      <dgm:prSet presAssocID="{C4DB7517-920B-4EE6-A618-6CC1683810AB}" presName="arrow" presStyleLbl="node1" presStyleIdx="1" presStyleCnt="2"/>
      <dgm:spPr/>
    </dgm:pt>
    <dgm:pt modelId="{33E9D0DC-D6A9-499F-9344-1F33BC1E3B72}" type="pres">
      <dgm:prSet presAssocID="{C4DB7517-920B-4EE6-A618-6CC1683810AB}" presName="descendantArrow" presStyleCnt="0"/>
      <dgm:spPr/>
    </dgm:pt>
    <dgm:pt modelId="{BC1D8B9E-EF90-43A9-B486-53E114957902}" type="pres">
      <dgm:prSet presAssocID="{7377165E-0A70-4DBB-AF0A-C0962AB0775C}" presName="childTextArrow" presStyleLbl="fgAccFollowNode1" presStyleIdx="0" presStyleCnt="2">
        <dgm:presLayoutVars>
          <dgm:bulletEnabled val="1"/>
        </dgm:presLayoutVars>
      </dgm:prSet>
      <dgm:spPr/>
    </dgm:pt>
    <dgm:pt modelId="{93B16C26-DD49-4C9E-8974-E026EA7B4040}" type="pres">
      <dgm:prSet presAssocID="{F10FF2F3-D8C8-40AA-B771-D6A6E6C15A49}" presName="childTextArrow" presStyleLbl="fgAccFollowNode1" presStyleIdx="1" presStyleCnt="2">
        <dgm:presLayoutVars>
          <dgm:bulletEnabled val="1"/>
        </dgm:presLayoutVars>
      </dgm:prSet>
      <dgm:spPr/>
    </dgm:pt>
  </dgm:ptLst>
  <dgm:cxnLst>
    <dgm:cxn modelId="{36E09525-7053-47A4-9A18-6B5EADDFD175}" srcId="{570EC136-4254-481E-A8B8-946D53E85D52}" destId="{1A26AD39-D7BE-41E4-9C3B-BCE714242991}" srcOrd="1" destOrd="0" parTransId="{29AD2554-E83F-4EF7-AAC9-FB22A2C2697F}" sibTransId="{7F726B56-8CFA-482B-ADBA-E7F8644707C4}"/>
    <dgm:cxn modelId="{C14CAC3F-91AB-437C-AAB8-5AA2670B1BFE}" type="presOf" srcId="{570EC136-4254-481E-A8B8-946D53E85D52}" destId="{31CCBC15-66BF-4C61-97F4-532C0327DC94}" srcOrd="0" destOrd="0" presId="urn:microsoft.com/office/officeart/2005/8/layout/process4"/>
    <dgm:cxn modelId="{E5D40371-EEAA-4051-A8B0-6C47DDBE79CD}" type="presOf" srcId="{C4DB7517-920B-4EE6-A618-6CC1683810AB}" destId="{E76ECD57-05E9-461D-9070-A9A98C322C45}" srcOrd="0" destOrd="0" presId="urn:microsoft.com/office/officeart/2005/8/layout/process4"/>
    <dgm:cxn modelId="{F687A87D-BE47-4CA0-A836-22A636FF449D}" type="presOf" srcId="{7377165E-0A70-4DBB-AF0A-C0962AB0775C}" destId="{BC1D8B9E-EF90-43A9-B486-53E114957902}" srcOrd="0" destOrd="0" presId="urn:microsoft.com/office/officeart/2005/8/layout/process4"/>
    <dgm:cxn modelId="{AFEF6287-4B66-4B59-861B-C27A0A6819AD}" type="presOf" srcId="{1A26AD39-D7BE-41E4-9C3B-BCE714242991}" destId="{9B97AC8E-7F80-4CDE-8E26-88612EEB53FC}" srcOrd="0" destOrd="0" presId="urn:microsoft.com/office/officeart/2005/8/layout/process4"/>
    <dgm:cxn modelId="{6F2A77AA-F443-47FF-99CE-34D488DC97AF}" type="presOf" srcId="{F10FF2F3-D8C8-40AA-B771-D6A6E6C15A49}" destId="{93B16C26-DD49-4C9E-8974-E026EA7B4040}" srcOrd="0" destOrd="0" presId="urn:microsoft.com/office/officeart/2005/8/layout/process4"/>
    <dgm:cxn modelId="{FC3D0BCE-36A4-4375-8818-0E9570BB2D8B}" srcId="{C4DB7517-920B-4EE6-A618-6CC1683810AB}" destId="{7377165E-0A70-4DBB-AF0A-C0962AB0775C}" srcOrd="0" destOrd="0" parTransId="{9F660D53-A375-42BC-B5DD-784E0AB494E9}" sibTransId="{FC27E38D-230A-4344-96E5-09A7694957E7}"/>
    <dgm:cxn modelId="{2D750FD8-D658-4ECB-A74C-AF019D64F5A9}" type="presOf" srcId="{C4DB7517-920B-4EE6-A618-6CC1683810AB}" destId="{9538D08B-B325-4A52-99E4-84299FD013AE}" srcOrd="1" destOrd="0" presId="urn:microsoft.com/office/officeart/2005/8/layout/process4"/>
    <dgm:cxn modelId="{91091CE9-C97F-486E-8394-A3E3510926F2}" srcId="{570EC136-4254-481E-A8B8-946D53E85D52}" destId="{C4DB7517-920B-4EE6-A618-6CC1683810AB}" srcOrd="0" destOrd="0" parTransId="{B3606C22-8E43-4816-8C25-D0C04C4A12DB}" sibTransId="{4103204A-5A69-464F-BC83-EB02CAF38DBE}"/>
    <dgm:cxn modelId="{3CB574F6-C8B6-44A3-82B9-74E2413D6A90}" srcId="{C4DB7517-920B-4EE6-A618-6CC1683810AB}" destId="{F10FF2F3-D8C8-40AA-B771-D6A6E6C15A49}" srcOrd="1" destOrd="0" parTransId="{4365056A-DF91-42EE-9CE3-BBF701A45EE8}" sibTransId="{ED085BA9-D047-48DD-889F-4BD7F05F2F50}"/>
    <dgm:cxn modelId="{642D97A7-C76B-4A04-B499-CC6E91BE6503}" type="presParOf" srcId="{31CCBC15-66BF-4C61-97F4-532C0327DC94}" destId="{282CBEDD-BBFB-43FF-8329-F7F309FFC9C9}" srcOrd="0" destOrd="0" presId="urn:microsoft.com/office/officeart/2005/8/layout/process4"/>
    <dgm:cxn modelId="{DE08765C-C24A-46FB-ACA6-3592B77EAF17}" type="presParOf" srcId="{282CBEDD-BBFB-43FF-8329-F7F309FFC9C9}" destId="{9B97AC8E-7F80-4CDE-8E26-88612EEB53FC}" srcOrd="0" destOrd="0" presId="urn:microsoft.com/office/officeart/2005/8/layout/process4"/>
    <dgm:cxn modelId="{06767AAC-DAE4-495A-888E-155A61C92135}" type="presParOf" srcId="{31CCBC15-66BF-4C61-97F4-532C0327DC94}" destId="{A98AE6CB-1D54-4668-8EAD-87F8EBA02B64}" srcOrd="1" destOrd="0" presId="urn:microsoft.com/office/officeart/2005/8/layout/process4"/>
    <dgm:cxn modelId="{6874AD78-2410-4B3D-81CB-3FCC6A64BEC5}" type="presParOf" srcId="{31CCBC15-66BF-4C61-97F4-532C0327DC94}" destId="{4B8D312F-DAFD-437A-9FBF-90BFCFD8BADF}" srcOrd="2" destOrd="0" presId="urn:microsoft.com/office/officeart/2005/8/layout/process4"/>
    <dgm:cxn modelId="{BBA50E59-293D-4357-8A5A-1D848C30A048}" type="presParOf" srcId="{4B8D312F-DAFD-437A-9FBF-90BFCFD8BADF}" destId="{E76ECD57-05E9-461D-9070-A9A98C322C45}" srcOrd="0" destOrd="0" presId="urn:microsoft.com/office/officeart/2005/8/layout/process4"/>
    <dgm:cxn modelId="{703BD11E-C5CA-49CE-8D5D-89ED474B1727}" type="presParOf" srcId="{4B8D312F-DAFD-437A-9FBF-90BFCFD8BADF}" destId="{9538D08B-B325-4A52-99E4-84299FD013AE}" srcOrd="1" destOrd="0" presId="urn:microsoft.com/office/officeart/2005/8/layout/process4"/>
    <dgm:cxn modelId="{1F29EB75-6C54-4D0F-9D79-554ED91C9615}" type="presParOf" srcId="{4B8D312F-DAFD-437A-9FBF-90BFCFD8BADF}" destId="{33E9D0DC-D6A9-499F-9344-1F33BC1E3B72}" srcOrd="2" destOrd="0" presId="urn:microsoft.com/office/officeart/2005/8/layout/process4"/>
    <dgm:cxn modelId="{9996C4B9-310B-4320-8B44-957C857D120F}" type="presParOf" srcId="{33E9D0DC-D6A9-499F-9344-1F33BC1E3B72}" destId="{BC1D8B9E-EF90-43A9-B486-53E114957902}" srcOrd="0" destOrd="0" presId="urn:microsoft.com/office/officeart/2005/8/layout/process4"/>
    <dgm:cxn modelId="{C92E8A8A-E8C0-4D37-98E6-FBE8A6912E01}" type="presParOf" srcId="{33E9D0DC-D6A9-499F-9344-1F33BC1E3B72}" destId="{93B16C26-DD49-4C9E-8974-E026EA7B4040}"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AB9CF3-0E19-4588-9A61-2F29EA0352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7842F6C-25EF-45AA-B093-076902259D32}">
      <dgm:prSet/>
      <dgm:spPr/>
      <dgm:t>
        <a:bodyPr/>
        <a:lstStyle/>
        <a:p>
          <a:r>
            <a:rPr lang="en-US" dirty="0"/>
            <a:t>Rules based on combinations of words or other features</a:t>
          </a:r>
        </a:p>
      </dgm:t>
    </dgm:pt>
    <dgm:pt modelId="{11292D5F-5547-4826-B4A7-314FF4EC064C}" type="parTrans" cxnId="{A5C91156-B2C0-4938-BD85-547951EAC880}">
      <dgm:prSet/>
      <dgm:spPr/>
      <dgm:t>
        <a:bodyPr/>
        <a:lstStyle/>
        <a:p>
          <a:endParaRPr lang="en-US"/>
        </a:p>
      </dgm:t>
    </dgm:pt>
    <dgm:pt modelId="{C9261BEC-AC42-41BE-A3FD-CC377A099F72}" type="sibTrans" cxnId="{A5C91156-B2C0-4938-BD85-547951EAC880}">
      <dgm:prSet/>
      <dgm:spPr/>
      <dgm:t>
        <a:bodyPr/>
        <a:lstStyle/>
        <a:p>
          <a:endParaRPr lang="en-US"/>
        </a:p>
      </dgm:t>
    </dgm:pt>
    <dgm:pt modelId="{CEE81C21-CF6C-4226-803B-B7B26BAE9AF1}">
      <dgm:prSet/>
      <dgm:spPr/>
      <dgm:t>
        <a:bodyPr/>
        <a:lstStyle/>
        <a:p>
          <a:r>
            <a:rPr lang="en-US"/>
            <a:t>spam: black-list-address OR (“dollars” AND“have been selected”)</a:t>
          </a:r>
        </a:p>
      </dgm:t>
    </dgm:pt>
    <dgm:pt modelId="{49162411-FE71-48C8-9DEC-B58EA5AED151}" type="parTrans" cxnId="{4FB7F8AC-23B2-4935-9FF3-A69CBDD0AD61}">
      <dgm:prSet/>
      <dgm:spPr/>
      <dgm:t>
        <a:bodyPr/>
        <a:lstStyle/>
        <a:p>
          <a:endParaRPr lang="en-US"/>
        </a:p>
      </dgm:t>
    </dgm:pt>
    <dgm:pt modelId="{9E484A17-0982-4B52-B22C-A73341CD52C6}" type="sibTrans" cxnId="{4FB7F8AC-23B2-4935-9FF3-A69CBDD0AD61}">
      <dgm:prSet/>
      <dgm:spPr/>
      <dgm:t>
        <a:bodyPr/>
        <a:lstStyle/>
        <a:p>
          <a:endParaRPr lang="en-US"/>
        </a:p>
      </dgm:t>
    </dgm:pt>
    <dgm:pt modelId="{F1B6F264-FF56-4CBA-B6BD-07DD4B6C67E1}">
      <dgm:prSet/>
      <dgm:spPr/>
      <dgm:t>
        <a:bodyPr/>
        <a:lstStyle/>
        <a:p>
          <a:r>
            <a:rPr lang="en-US"/>
            <a:t>Accuracy can be high</a:t>
          </a:r>
        </a:p>
      </dgm:t>
    </dgm:pt>
    <dgm:pt modelId="{244FEC5B-128E-4D79-A9F3-DB1DBB34F4DC}" type="parTrans" cxnId="{0EA2D801-6508-49E8-B6BA-E58044306817}">
      <dgm:prSet/>
      <dgm:spPr/>
      <dgm:t>
        <a:bodyPr/>
        <a:lstStyle/>
        <a:p>
          <a:endParaRPr lang="en-US"/>
        </a:p>
      </dgm:t>
    </dgm:pt>
    <dgm:pt modelId="{633CB734-3552-4A3B-AF7B-23A6D036A5AA}" type="sibTrans" cxnId="{0EA2D801-6508-49E8-B6BA-E58044306817}">
      <dgm:prSet/>
      <dgm:spPr/>
      <dgm:t>
        <a:bodyPr/>
        <a:lstStyle/>
        <a:p>
          <a:endParaRPr lang="en-US"/>
        </a:p>
      </dgm:t>
    </dgm:pt>
    <dgm:pt modelId="{89BC8168-796F-46AB-AF24-C5D56B7F420F}">
      <dgm:prSet/>
      <dgm:spPr/>
      <dgm:t>
        <a:bodyPr/>
        <a:lstStyle/>
        <a:p>
          <a:r>
            <a:rPr lang="en-US"/>
            <a:t>If rules carefully refined by expert</a:t>
          </a:r>
        </a:p>
      </dgm:t>
    </dgm:pt>
    <dgm:pt modelId="{3B600A66-4E03-4E43-ADD4-5FA27BDAAA1A}" type="parTrans" cxnId="{A8F8C870-3DA0-454A-9666-42823BE5E404}">
      <dgm:prSet/>
      <dgm:spPr/>
      <dgm:t>
        <a:bodyPr/>
        <a:lstStyle/>
        <a:p>
          <a:endParaRPr lang="en-US"/>
        </a:p>
      </dgm:t>
    </dgm:pt>
    <dgm:pt modelId="{8F149D5E-02CD-415A-9F22-9E80E636AB37}" type="sibTrans" cxnId="{A8F8C870-3DA0-454A-9666-42823BE5E404}">
      <dgm:prSet/>
      <dgm:spPr/>
      <dgm:t>
        <a:bodyPr/>
        <a:lstStyle/>
        <a:p>
          <a:endParaRPr lang="en-US"/>
        </a:p>
      </dgm:t>
    </dgm:pt>
    <dgm:pt modelId="{339AD993-BCE2-4026-9C02-F24FBBC4FBFF}">
      <dgm:prSet/>
      <dgm:spPr/>
      <dgm:t>
        <a:bodyPr/>
        <a:lstStyle/>
        <a:p>
          <a:r>
            <a:rPr lang="en-US"/>
            <a:t>But building and maintaining these rules is expensive</a:t>
          </a:r>
        </a:p>
      </dgm:t>
    </dgm:pt>
    <dgm:pt modelId="{6A5F4197-00A7-4FA8-A1E8-734895E32EA7}" type="parTrans" cxnId="{624B9A54-7084-4F2E-B5FE-3EB73E6F1A29}">
      <dgm:prSet/>
      <dgm:spPr/>
      <dgm:t>
        <a:bodyPr/>
        <a:lstStyle/>
        <a:p>
          <a:endParaRPr lang="en-US"/>
        </a:p>
      </dgm:t>
    </dgm:pt>
    <dgm:pt modelId="{35EE994E-EFD9-4878-B604-83A69948E5CC}" type="sibTrans" cxnId="{624B9A54-7084-4F2E-B5FE-3EB73E6F1A29}">
      <dgm:prSet/>
      <dgm:spPr/>
      <dgm:t>
        <a:bodyPr/>
        <a:lstStyle/>
        <a:p>
          <a:endParaRPr lang="en-US"/>
        </a:p>
      </dgm:t>
    </dgm:pt>
    <dgm:pt modelId="{3BDEF835-8473-4AD9-8D2E-E8EAEDEA0EED}" type="pres">
      <dgm:prSet presAssocID="{A7AB9CF3-0E19-4588-9A61-2F29EA035233}" presName="root" presStyleCnt="0">
        <dgm:presLayoutVars>
          <dgm:dir/>
          <dgm:resizeHandles val="exact"/>
        </dgm:presLayoutVars>
      </dgm:prSet>
      <dgm:spPr/>
    </dgm:pt>
    <dgm:pt modelId="{FD5E0E35-140A-42FF-92C0-BEC6B99E0B3F}" type="pres">
      <dgm:prSet presAssocID="{87842F6C-25EF-45AA-B093-076902259D32}" presName="compNode" presStyleCnt="0"/>
      <dgm:spPr/>
    </dgm:pt>
    <dgm:pt modelId="{2FE1ABDB-6C6F-4F4F-ADE6-9BBDD6636198}" type="pres">
      <dgm:prSet presAssocID="{87842F6C-25EF-45AA-B093-076902259D32}" presName="bgRect" presStyleLbl="bgShp" presStyleIdx="0" presStyleCnt="3"/>
      <dgm:spPr/>
    </dgm:pt>
    <dgm:pt modelId="{43358A96-34DA-47FC-8646-19B67C0837A9}" type="pres">
      <dgm:prSet presAssocID="{87842F6C-25EF-45AA-B093-076902259D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Quotation Mark"/>
        </a:ext>
      </dgm:extLst>
    </dgm:pt>
    <dgm:pt modelId="{69A193D4-93BC-4068-AB6F-34D7EE3D91AF}" type="pres">
      <dgm:prSet presAssocID="{87842F6C-25EF-45AA-B093-076902259D32}" presName="spaceRect" presStyleCnt="0"/>
      <dgm:spPr/>
    </dgm:pt>
    <dgm:pt modelId="{DD9E4773-34F0-4684-A9DB-B55D54197215}" type="pres">
      <dgm:prSet presAssocID="{87842F6C-25EF-45AA-B093-076902259D32}" presName="parTx" presStyleLbl="revTx" presStyleIdx="0" presStyleCnt="5">
        <dgm:presLayoutVars>
          <dgm:chMax val="0"/>
          <dgm:chPref val="0"/>
        </dgm:presLayoutVars>
      </dgm:prSet>
      <dgm:spPr/>
    </dgm:pt>
    <dgm:pt modelId="{D6D92324-88CF-4D8F-A5BE-37B089BFDE9F}" type="pres">
      <dgm:prSet presAssocID="{87842F6C-25EF-45AA-B093-076902259D32}" presName="desTx" presStyleLbl="revTx" presStyleIdx="1" presStyleCnt="5">
        <dgm:presLayoutVars/>
      </dgm:prSet>
      <dgm:spPr/>
    </dgm:pt>
    <dgm:pt modelId="{F297547C-55D2-4B29-8F2B-E98DEEBF4BB7}" type="pres">
      <dgm:prSet presAssocID="{C9261BEC-AC42-41BE-A3FD-CC377A099F72}" presName="sibTrans" presStyleCnt="0"/>
      <dgm:spPr/>
    </dgm:pt>
    <dgm:pt modelId="{38D23963-65E4-4A8A-BB62-2708AA87D691}" type="pres">
      <dgm:prSet presAssocID="{F1B6F264-FF56-4CBA-B6BD-07DD4B6C67E1}" presName="compNode" presStyleCnt="0"/>
      <dgm:spPr/>
    </dgm:pt>
    <dgm:pt modelId="{5A0923AE-270F-4693-94E5-860DF425C6EA}" type="pres">
      <dgm:prSet presAssocID="{F1B6F264-FF56-4CBA-B6BD-07DD4B6C67E1}" presName="bgRect" presStyleLbl="bgShp" presStyleIdx="1" presStyleCnt="3"/>
      <dgm:spPr/>
    </dgm:pt>
    <dgm:pt modelId="{C0DBFC08-1EC2-41EF-9722-660DE7C3BC38}" type="pres">
      <dgm:prSet presAssocID="{F1B6F264-FF56-4CBA-B6BD-07DD4B6C67E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CE680674-5F48-4BD2-BCD6-FAE0C3368E22}" type="pres">
      <dgm:prSet presAssocID="{F1B6F264-FF56-4CBA-B6BD-07DD4B6C67E1}" presName="spaceRect" presStyleCnt="0"/>
      <dgm:spPr/>
    </dgm:pt>
    <dgm:pt modelId="{D1519DB2-F443-40DF-8098-F6044CA13692}" type="pres">
      <dgm:prSet presAssocID="{F1B6F264-FF56-4CBA-B6BD-07DD4B6C67E1}" presName="parTx" presStyleLbl="revTx" presStyleIdx="2" presStyleCnt="5">
        <dgm:presLayoutVars>
          <dgm:chMax val="0"/>
          <dgm:chPref val="0"/>
        </dgm:presLayoutVars>
      </dgm:prSet>
      <dgm:spPr/>
    </dgm:pt>
    <dgm:pt modelId="{D5F2FDA3-1F86-4E52-89B6-BCAC1BA0CBBC}" type="pres">
      <dgm:prSet presAssocID="{F1B6F264-FF56-4CBA-B6BD-07DD4B6C67E1}" presName="desTx" presStyleLbl="revTx" presStyleIdx="3" presStyleCnt="5">
        <dgm:presLayoutVars/>
      </dgm:prSet>
      <dgm:spPr/>
    </dgm:pt>
    <dgm:pt modelId="{B72979A0-F8E6-495D-BED6-E616C8C24565}" type="pres">
      <dgm:prSet presAssocID="{633CB734-3552-4A3B-AF7B-23A6D036A5AA}" presName="sibTrans" presStyleCnt="0"/>
      <dgm:spPr/>
    </dgm:pt>
    <dgm:pt modelId="{957F07E0-D959-4B50-9CED-C865239A9870}" type="pres">
      <dgm:prSet presAssocID="{339AD993-BCE2-4026-9C02-F24FBBC4FBFF}" presName="compNode" presStyleCnt="0"/>
      <dgm:spPr/>
    </dgm:pt>
    <dgm:pt modelId="{79DDD7A4-3C76-4B99-838F-0FBFA14E7DC2}" type="pres">
      <dgm:prSet presAssocID="{339AD993-BCE2-4026-9C02-F24FBBC4FBFF}" presName="bgRect" presStyleLbl="bgShp" presStyleIdx="2" presStyleCnt="3"/>
      <dgm:spPr/>
    </dgm:pt>
    <dgm:pt modelId="{B09D687C-DADD-4E35-83CC-49C2E2BFFAAE}" type="pres">
      <dgm:prSet presAssocID="{339AD993-BCE2-4026-9C02-F24FBBC4FB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CFAF1B56-1FB1-4E51-8B83-454428B17A20}" type="pres">
      <dgm:prSet presAssocID="{339AD993-BCE2-4026-9C02-F24FBBC4FBFF}" presName="spaceRect" presStyleCnt="0"/>
      <dgm:spPr/>
    </dgm:pt>
    <dgm:pt modelId="{F737363F-11C5-4D55-A5EB-01FCF0A38283}" type="pres">
      <dgm:prSet presAssocID="{339AD993-BCE2-4026-9C02-F24FBBC4FBFF}" presName="parTx" presStyleLbl="revTx" presStyleIdx="4" presStyleCnt="5">
        <dgm:presLayoutVars>
          <dgm:chMax val="0"/>
          <dgm:chPref val="0"/>
        </dgm:presLayoutVars>
      </dgm:prSet>
      <dgm:spPr/>
    </dgm:pt>
  </dgm:ptLst>
  <dgm:cxnLst>
    <dgm:cxn modelId="{0EA2D801-6508-49E8-B6BA-E58044306817}" srcId="{A7AB9CF3-0E19-4588-9A61-2F29EA035233}" destId="{F1B6F264-FF56-4CBA-B6BD-07DD4B6C67E1}" srcOrd="1" destOrd="0" parTransId="{244FEC5B-128E-4D79-A9F3-DB1DBB34F4DC}" sibTransId="{633CB734-3552-4A3B-AF7B-23A6D036A5AA}"/>
    <dgm:cxn modelId="{CEC8D842-BCB0-44BE-956F-7ED8A0FAA128}" type="presOf" srcId="{CEE81C21-CF6C-4226-803B-B7B26BAE9AF1}" destId="{D6D92324-88CF-4D8F-A5BE-37B089BFDE9F}" srcOrd="0" destOrd="0" presId="urn:microsoft.com/office/officeart/2018/2/layout/IconVerticalSolidList"/>
    <dgm:cxn modelId="{A8F8C870-3DA0-454A-9666-42823BE5E404}" srcId="{F1B6F264-FF56-4CBA-B6BD-07DD4B6C67E1}" destId="{89BC8168-796F-46AB-AF24-C5D56B7F420F}" srcOrd="0" destOrd="0" parTransId="{3B600A66-4E03-4E43-ADD4-5FA27BDAAA1A}" sibTransId="{8F149D5E-02CD-415A-9F22-9E80E636AB37}"/>
    <dgm:cxn modelId="{624B9A54-7084-4F2E-B5FE-3EB73E6F1A29}" srcId="{A7AB9CF3-0E19-4588-9A61-2F29EA035233}" destId="{339AD993-BCE2-4026-9C02-F24FBBC4FBFF}" srcOrd="2" destOrd="0" parTransId="{6A5F4197-00A7-4FA8-A1E8-734895E32EA7}" sibTransId="{35EE994E-EFD9-4878-B604-83A69948E5CC}"/>
    <dgm:cxn modelId="{A5C91156-B2C0-4938-BD85-547951EAC880}" srcId="{A7AB9CF3-0E19-4588-9A61-2F29EA035233}" destId="{87842F6C-25EF-45AA-B093-076902259D32}" srcOrd="0" destOrd="0" parTransId="{11292D5F-5547-4826-B4A7-314FF4EC064C}" sibTransId="{C9261BEC-AC42-41BE-A3FD-CC377A099F72}"/>
    <dgm:cxn modelId="{EB27FE81-63A1-45CA-BD36-C653D08BA1C0}" type="presOf" srcId="{F1B6F264-FF56-4CBA-B6BD-07DD4B6C67E1}" destId="{D1519DB2-F443-40DF-8098-F6044CA13692}" srcOrd="0" destOrd="0" presId="urn:microsoft.com/office/officeart/2018/2/layout/IconVerticalSolidList"/>
    <dgm:cxn modelId="{21596EA3-4529-47EF-8235-E3ECFECECDAC}" type="presOf" srcId="{339AD993-BCE2-4026-9C02-F24FBBC4FBFF}" destId="{F737363F-11C5-4D55-A5EB-01FCF0A38283}" srcOrd="0" destOrd="0" presId="urn:microsoft.com/office/officeart/2018/2/layout/IconVerticalSolidList"/>
    <dgm:cxn modelId="{4FB7F8AC-23B2-4935-9FF3-A69CBDD0AD61}" srcId="{87842F6C-25EF-45AA-B093-076902259D32}" destId="{CEE81C21-CF6C-4226-803B-B7B26BAE9AF1}" srcOrd="0" destOrd="0" parTransId="{49162411-FE71-48C8-9DEC-B58EA5AED151}" sibTransId="{9E484A17-0982-4B52-B22C-A73341CD52C6}"/>
    <dgm:cxn modelId="{5F39BFAE-DCB8-4B9B-BD6A-C2121DA6FB7A}" type="presOf" srcId="{87842F6C-25EF-45AA-B093-076902259D32}" destId="{DD9E4773-34F0-4684-A9DB-B55D54197215}" srcOrd="0" destOrd="0" presId="urn:microsoft.com/office/officeart/2018/2/layout/IconVerticalSolidList"/>
    <dgm:cxn modelId="{959025C1-2A6B-4E43-B05D-3E8DBCC7B1F5}" type="presOf" srcId="{A7AB9CF3-0E19-4588-9A61-2F29EA035233}" destId="{3BDEF835-8473-4AD9-8D2E-E8EAEDEA0EED}" srcOrd="0" destOrd="0" presId="urn:microsoft.com/office/officeart/2018/2/layout/IconVerticalSolidList"/>
    <dgm:cxn modelId="{3DFDC4FF-DDA1-46BE-BCA4-101CAEF553F1}" type="presOf" srcId="{89BC8168-796F-46AB-AF24-C5D56B7F420F}" destId="{D5F2FDA3-1F86-4E52-89B6-BCAC1BA0CBBC}" srcOrd="0" destOrd="0" presId="urn:microsoft.com/office/officeart/2018/2/layout/IconVerticalSolidList"/>
    <dgm:cxn modelId="{3C58B2BC-D7AB-4965-8950-28BC4053DADA}" type="presParOf" srcId="{3BDEF835-8473-4AD9-8D2E-E8EAEDEA0EED}" destId="{FD5E0E35-140A-42FF-92C0-BEC6B99E0B3F}" srcOrd="0" destOrd="0" presId="urn:microsoft.com/office/officeart/2018/2/layout/IconVerticalSolidList"/>
    <dgm:cxn modelId="{44F70A18-0007-4001-8287-F02EAAE48B0C}" type="presParOf" srcId="{FD5E0E35-140A-42FF-92C0-BEC6B99E0B3F}" destId="{2FE1ABDB-6C6F-4F4F-ADE6-9BBDD6636198}" srcOrd="0" destOrd="0" presId="urn:microsoft.com/office/officeart/2018/2/layout/IconVerticalSolidList"/>
    <dgm:cxn modelId="{96C0D45E-8486-4055-8205-E2F23F998058}" type="presParOf" srcId="{FD5E0E35-140A-42FF-92C0-BEC6B99E0B3F}" destId="{43358A96-34DA-47FC-8646-19B67C0837A9}" srcOrd="1" destOrd="0" presId="urn:microsoft.com/office/officeart/2018/2/layout/IconVerticalSolidList"/>
    <dgm:cxn modelId="{96AF0029-289F-48B4-B175-FB3F1CF3733C}" type="presParOf" srcId="{FD5E0E35-140A-42FF-92C0-BEC6B99E0B3F}" destId="{69A193D4-93BC-4068-AB6F-34D7EE3D91AF}" srcOrd="2" destOrd="0" presId="urn:microsoft.com/office/officeart/2018/2/layout/IconVerticalSolidList"/>
    <dgm:cxn modelId="{A7BF6780-3988-43AA-A084-68BEAC4BA7A9}" type="presParOf" srcId="{FD5E0E35-140A-42FF-92C0-BEC6B99E0B3F}" destId="{DD9E4773-34F0-4684-A9DB-B55D54197215}" srcOrd="3" destOrd="0" presId="urn:microsoft.com/office/officeart/2018/2/layout/IconVerticalSolidList"/>
    <dgm:cxn modelId="{B49D67CC-201A-47E6-949A-6AC1E2DC3444}" type="presParOf" srcId="{FD5E0E35-140A-42FF-92C0-BEC6B99E0B3F}" destId="{D6D92324-88CF-4D8F-A5BE-37B089BFDE9F}" srcOrd="4" destOrd="0" presId="urn:microsoft.com/office/officeart/2018/2/layout/IconVerticalSolidList"/>
    <dgm:cxn modelId="{911D2654-0C9C-4A24-B6BF-20A04CDFF15C}" type="presParOf" srcId="{3BDEF835-8473-4AD9-8D2E-E8EAEDEA0EED}" destId="{F297547C-55D2-4B29-8F2B-E98DEEBF4BB7}" srcOrd="1" destOrd="0" presId="urn:microsoft.com/office/officeart/2018/2/layout/IconVerticalSolidList"/>
    <dgm:cxn modelId="{1CEE6903-369C-4654-A947-E82B5E059FC5}" type="presParOf" srcId="{3BDEF835-8473-4AD9-8D2E-E8EAEDEA0EED}" destId="{38D23963-65E4-4A8A-BB62-2708AA87D691}" srcOrd="2" destOrd="0" presId="urn:microsoft.com/office/officeart/2018/2/layout/IconVerticalSolidList"/>
    <dgm:cxn modelId="{CEEC6058-5E14-410C-AF25-AE9042256641}" type="presParOf" srcId="{38D23963-65E4-4A8A-BB62-2708AA87D691}" destId="{5A0923AE-270F-4693-94E5-860DF425C6EA}" srcOrd="0" destOrd="0" presId="urn:microsoft.com/office/officeart/2018/2/layout/IconVerticalSolidList"/>
    <dgm:cxn modelId="{4B122C90-55CB-4374-B3AF-0FF97598EE5A}" type="presParOf" srcId="{38D23963-65E4-4A8A-BB62-2708AA87D691}" destId="{C0DBFC08-1EC2-41EF-9722-660DE7C3BC38}" srcOrd="1" destOrd="0" presId="urn:microsoft.com/office/officeart/2018/2/layout/IconVerticalSolidList"/>
    <dgm:cxn modelId="{5EF3B4DE-922B-4D5E-8E71-5B9344C2708F}" type="presParOf" srcId="{38D23963-65E4-4A8A-BB62-2708AA87D691}" destId="{CE680674-5F48-4BD2-BCD6-FAE0C3368E22}" srcOrd="2" destOrd="0" presId="urn:microsoft.com/office/officeart/2018/2/layout/IconVerticalSolidList"/>
    <dgm:cxn modelId="{7525F7F3-7D6C-4277-B6E4-9FE784CEFD27}" type="presParOf" srcId="{38D23963-65E4-4A8A-BB62-2708AA87D691}" destId="{D1519DB2-F443-40DF-8098-F6044CA13692}" srcOrd="3" destOrd="0" presId="urn:microsoft.com/office/officeart/2018/2/layout/IconVerticalSolidList"/>
    <dgm:cxn modelId="{CB10249C-6058-42C5-A337-172549895111}" type="presParOf" srcId="{38D23963-65E4-4A8A-BB62-2708AA87D691}" destId="{D5F2FDA3-1F86-4E52-89B6-BCAC1BA0CBBC}" srcOrd="4" destOrd="0" presId="urn:microsoft.com/office/officeart/2018/2/layout/IconVerticalSolidList"/>
    <dgm:cxn modelId="{DEB82C5C-72EC-4A53-BED8-937CD9CED276}" type="presParOf" srcId="{3BDEF835-8473-4AD9-8D2E-E8EAEDEA0EED}" destId="{B72979A0-F8E6-495D-BED6-E616C8C24565}" srcOrd="3" destOrd="0" presId="urn:microsoft.com/office/officeart/2018/2/layout/IconVerticalSolidList"/>
    <dgm:cxn modelId="{43E31590-6512-4774-B6AC-9BE994BC23FD}" type="presParOf" srcId="{3BDEF835-8473-4AD9-8D2E-E8EAEDEA0EED}" destId="{957F07E0-D959-4B50-9CED-C865239A9870}" srcOrd="4" destOrd="0" presId="urn:microsoft.com/office/officeart/2018/2/layout/IconVerticalSolidList"/>
    <dgm:cxn modelId="{997A1ACF-A671-40DC-A68E-43C73F81CF58}" type="presParOf" srcId="{957F07E0-D959-4B50-9CED-C865239A9870}" destId="{79DDD7A4-3C76-4B99-838F-0FBFA14E7DC2}" srcOrd="0" destOrd="0" presId="urn:microsoft.com/office/officeart/2018/2/layout/IconVerticalSolidList"/>
    <dgm:cxn modelId="{DA48485C-2626-4D86-8C2C-3EBA7C8DB59A}" type="presParOf" srcId="{957F07E0-D959-4B50-9CED-C865239A9870}" destId="{B09D687C-DADD-4E35-83CC-49C2E2BFFAAE}" srcOrd="1" destOrd="0" presId="urn:microsoft.com/office/officeart/2018/2/layout/IconVerticalSolidList"/>
    <dgm:cxn modelId="{AB2A187E-7003-4837-8065-232155C34D77}" type="presParOf" srcId="{957F07E0-D959-4B50-9CED-C865239A9870}" destId="{CFAF1B56-1FB1-4E51-8B83-454428B17A20}" srcOrd="2" destOrd="0" presId="urn:microsoft.com/office/officeart/2018/2/layout/IconVerticalSolidList"/>
    <dgm:cxn modelId="{72B9C66E-708A-4E80-AFC4-5C5454038C9B}" type="presParOf" srcId="{957F07E0-D959-4B50-9CED-C865239A9870}" destId="{F737363F-11C5-4D55-A5EB-01FCF0A3828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B94EE1-B039-4E63-8D14-9E7D236969A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81845D9-B822-47AB-9378-99C5FF4BC112}">
      <dgm:prSet/>
      <dgm:spPr/>
      <dgm:t>
        <a:bodyPr/>
        <a:lstStyle/>
        <a:p>
          <a:r>
            <a:rPr lang="en-US" dirty="0"/>
            <a:t>Gee, I’m building a text classifier for real, now!</a:t>
          </a:r>
        </a:p>
      </dgm:t>
    </dgm:pt>
    <dgm:pt modelId="{CC55035C-B5C0-4C2F-8984-336902852CF1}" type="parTrans" cxnId="{C61CC99F-C99D-4560-AA32-5F7D2BA06AD2}">
      <dgm:prSet/>
      <dgm:spPr/>
      <dgm:t>
        <a:bodyPr/>
        <a:lstStyle/>
        <a:p>
          <a:endParaRPr lang="en-US"/>
        </a:p>
      </dgm:t>
    </dgm:pt>
    <dgm:pt modelId="{193B7DCD-4571-4E97-B606-15CECB9187BB}" type="sibTrans" cxnId="{C61CC99F-C99D-4560-AA32-5F7D2BA06AD2}">
      <dgm:prSet/>
      <dgm:spPr/>
      <dgm:t>
        <a:bodyPr/>
        <a:lstStyle/>
        <a:p>
          <a:endParaRPr lang="en-US"/>
        </a:p>
      </dgm:t>
    </dgm:pt>
    <dgm:pt modelId="{55F92040-73FD-46A7-A0C7-73A90B6E98FC}">
      <dgm:prSet/>
      <dgm:spPr/>
      <dgm:t>
        <a:bodyPr/>
        <a:lstStyle/>
        <a:p>
          <a:r>
            <a:rPr lang="en-US"/>
            <a:t>What should I do?</a:t>
          </a:r>
        </a:p>
      </dgm:t>
    </dgm:pt>
    <dgm:pt modelId="{E272F6C0-89A5-4AB1-B85D-742237335163}" type="parTrans" cxnId="{FEF5FB25-E844-4B86-A73F-2576CD5FBCD5}">
      <dgm:prSet/>
      <dgm:spPr/>
      <dgm:t>
        <a:bodyPr/>
        <a:lstStyle/>
        <a:p>
          <a:endParaRPr lang="en-US"/>
        </a:p>
      </dgm:t>
    </dgm:pt>
    <dgm:pt modelId="{06EB084F-2AB1-4455-9085-C8AD038832FB}" type="sibTrans" cxnId="{FEF5FB25-E844-4B86-A73F-2576CD5FBCD5}">
      <dgm:prSet/>
      <dgm:spPr/>
      <dgm:t>
        <a:bodyPr/>
        <a:lstStyle/>
        <a:p>
          <a:endParaRPr lang="en-US"/>
        </a:p>
      </dgm:t>
    </dgm:pt>
    <dgm:pt modelId="{FD2087FF-F8B7-4C07-B0E8-9D203F857D03}" type="pres">
      <dgm:prSet presAssocID="{D9B94EE1-B039-4E63-8D14-9E7D236969A7}" presName="root" presStyleCnt="0">
        <dgm:presLayoutVars>
          <dgm:dir/>
          <dgm:resizeHandles val="exact"/>
        </dgm:presLayoutVars>
      </dgm:prSet>
      <dgm:spPr/>
    </dgm:pt>
    <dgm:pt modelId="{7F4C7067-554B-4C5C-B4EA-043D36762F19}" type="pres">
      <dgm:prSet presAssocID="{F81845D9-B822-47AB-9378-99C5FF4BC112}" presName="compNode" presStyleCnt="0"/>
      <dgm:spPr/>
    </dgm:pt>
    <dgm:pt modelId="{64ADEF64-281C-4DDD-ACDD-006A4894DA3B}" type="pres">
      <dgm:prSet presAssocID="{F81845D9-B822-47AB-9378-99C5FF4BC112}" presName="bgRect" presStyleLbl="bgShp" presStyleIdx="0" presStyleCnt="2"/>
      <dgm:spPr/>
    </dgm:pt>
    <dgm:pt modelId="{7D8C9EEE-DF8A-4DD1-815A-E0DE2FD9F6B6}" type="pres">
      <dgm:prSet presAssocID="{F81845D9-B822-47AB-9378-99C5FF4BC11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05ABC606-BC0F-476D-9D30-4A731ADF594F}" type="pres">
      <dgm:prSet presAssocID="{F81845D9-B822-47AB-9378-99C5FF4BC112}" presName="spaceRect" presStyleCnt="0"/>
      <dgm:spPr/>
    </dgm:pt>
    <dgm:pt modelId="{B77D3FFB-592E-433E-8567-7357E6EC927C}" type="pres">
      <dgm:prSet presAssocID="{F81845D9-B822-47AB-9378-99C5FF4BC112}" presName="parTx" presStyleLbl="revTx" presStyleIdx="0" presStyleCnt="2">
        <dgm:presLayoutVars>
          <dgm:chMax val="0"/>
          <dgm:chPref val="0"/>
        </dgm:presLayoutVars>
      </dgm:prSet>
      <dgm:spPr/>
    </dgm:pt>
    <dgm:pt modelId="{59BD56DF-EFDB-4F78-B259-C29AE5800DF7}" type="pres">
      <dgm:prSet presAssocID="{193B7DCD-4571-4E97-B606-15CECB9187BB}" presName="sibTrans" presStyleCnt="0"/>
      <dgm:spPr/>
    </dgm:pt>
    <dgm:pt modelId="{1411B3F3-98DE-419D-9A2A-F0CCE4710424}" type="pres">
      <dgm:prSet presAssocID="{55F92040-73FD-46A7-A0C7-73A90B6E98FC}" presName="compNode" presStyleCnt="0"/>
      <dgm:spPr/>
    </dgm:pt>
    <dgm:pt modelId="{BF4DE053-D5E1-4328-B34D-08BECB09A00A}" type="pres">
      <dgm:prSet presAssocID="{55F92040-73FD-46A7-A0C7-73A90B6E98FC}" presName="bgRect" presStyleLbl="bgShp" presStyleIdx="1" presStyleCnt="2"/>
      <dgm:spPr/>
    </dgm:pt>
    <dgm:pt modelId="{7A2DE0B0-24B9-48E3-AD80-D87A190E0962}" type="pres">
      <dgm:prSet presAssocID="{55F92040-73FD-46A7-A0C7-73A90B6E98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DA5CFB16-9604-4BAF-8412-1C42E7AC4322}" type="pres">
      <dgm:prSet presAssocID="{55F92040-73FD-46A7-A0C7-73A90B6E98FC}" presName="spaceRect" presStyleCnt="0"/>
      <dgm:spPr/>
    </dgm:pt>
    <dgm:pt modelId="{B85AA88A-348D-459F-AC01-15CBD32C0127}" type="pres">
      <dgm:prSet presAssocID="{55F92040-73FD-46A7-A0C7-73A90B6E98FC}" presName="parTx" presStyleLbl="revTx" presStyleIdx="1" presStyleCnt="2">
        <dgm:presLayoutVars>
          <dgm:chMax val="0"/>
          <dgm:chPref val="0"/>
        </dgm:presLayoutVars>
      </dgm:prSet>
      <dgm:spPr/>
    </dgm:pt>
  </dgm:ptLst>
  <dgm:cxnLst>
    <dgm:cxn modelId="{FEF5FB25-E844-4B86-A73F-2576CD5FBCD5}" srcId="{D9B94EE1-B039-4E63-8D14-9E7D236969A7}" destId="{55F92040-73FD-46A7-A0C7-73A90B6E98FC}" srcOrd="1" destOrd="0" parTransId="{E272F6C0-89A5-4AB1-B85D-742237335163}" sibTransId="{06EB084F-2AB1-4455-9085-C8AD038832FB}"/>
    <dgm:cxn modelId="{14019445-DAF8-4DF6-BD1C-53A929C8374F}" type="presOf" srcId="{D9B94EE1-B039-4E63-8D14-9E7D236969A7}" destId="{FD2087FF-F8B7-4C07-B0E8-9D203F857D03}" srcOrd="0" destOrd="0" presId="urn:microsoft.com/office/officeart/2018/2/layout/IconVerticalSolidList"/>
    <dgm:cxn modelId="{C2DF3D51-5BF0-49DB-8949-68ED3BD3F722}" type="presOf" srcId="{55F92040-73FD-46A7-A0C7-73A90B6E98FC}" destId="{B85AA88A-348D-459F-AC01-15CBD32C0127}" srcOrd="0" destOrd="0" presId="urn:microsoft.com/office/officeart/2018/2/layout/IconVerticalSolidList"/>
    <dgm:cxn modelId="{C61CC99F-C99D-4560-AA32-5F7D2BA06AD2}" srcId="{D9B94EE1-B039-4E63-8D14-9E7D236969A7}" destId="{F81845D9-B822-47AB-9378-99C5FF4BC112}" srcOrd="0" destOrd="0" parTransId="{CC55035C-B5C0-4C2F-8984-336902852CF1}" sibTransId="{193B7DCD-4571-4E97-B606-15CECB9187BB}"/>
    <dgm:cxn modelId="{51AC83BF-36CB-466D-970B-E51DA617B9D3}" type="presOf" srcId="{F81845D9-B822-47AB-9378-99C5FF4BC112}" destId="{B77D3FFB-592E-433E-8567-7357E6EC927C}" srcOrd="0" destOrd="0" presId="urn:microsoft.com/office/officeart/2018/2/layout/IconVerticalSolidList"/>
    <dgm:cxn modelId="{4ACD57FF-69D0-4E15-9DAF-8D4E8119DBC9}" type="presParOf" srcId="{FD2087FF-F8B7-4C07-B0E8-9D203F857D03}" destId="{7F4C7067-554B-4C5C-B4EA-043D36762F19}" srcOrd="0" destOrd="0" presId="urn:microsoft.com/office/officeart/2018/2/layout/IconVerticalSolidList"/>
    <dgm:cxn modelId="{C0F895EE-E269-46AA-BCB5-940B825FD1B2}" type="presParOf" srcId="{7F4C7067-554B-4C5C-B4EA-043D36762F19}" destId="{64ADEF64-281C-4DDD-ACDD-006A4894DA3B}" srcOrd="0" destOrd="0" presId="urn:microsoft.com/office/officeart/2018/2/layout/IconVerticalSolidList"/>
    <dgm:cxn modelId="{A3C765B1-16A1-4492-8786-0F5A5DE8DF22}" type="presParOf" srcId="{7F4C7067-554B-4C5C-B4EA-043D36762F19}" destId="{7D8C9EEE-DF8A-4DD1-815A-E0DE2FD9F6B6}" srcOrd="1" destOrd="0" presId="urn:microsoft.com/office/officeart/2018/2/layout/IconVerticalSolidList"/>
    <dgm:cxn modelId="{DE79A1E0-B4CF-4A5F-9B81-01D8EC50DBA4}" type="presParOf" srcId="{7F4C7067-554B-4C5C-B4EA-043D36762F19}" destId="{05ABC606-BC0F-476D-9D30-4A731ADF594F}" srcOrd="2" destOrd="0" presId="urn:microsoft.com/office/officeart/2018/2/layout/IconVerticalSolidList"/>
    <dgm:cxn modelId="{DED86D3C-18DB-420D-A55E-B1AEF53BC043}" type="presParOf" srcId="{7F4C7067-554B-4C5C-B4EA-043D36762F19}" destId="{B77D3FFB-592E-433E-8567-7357E6EC927C}" srcOrd="3" destOrd="0" presId="urn:microsoft.com/office/officeart/2018/2/layout/IconVerticalSolidList"/>
    <dgm:cxn modelId="{85ED181A-26FD-4A3E-A680-3013C444B75A}" type="presParOf" srcId="{FD2087FF-F8B7-4C07-B0E8-9D203F857D03}" destId="{59BD56DF-EFDB-4F78-B259-C29AE5800DF7}" srcOrd="1" destOrd="0" presId="urn:microsoft.com/office/officeart/2018/2/layout/IconVerticalSolidList"/>
    <dgm:cxn modelId="{9AC7C284-F226-4051-B242-723F95596A84}" type="presParOf" srcId="{FD2087FF-F8B7-4C07-B0E8-9D203F857D03}" destId="{1411B3F3-98DE-419D-9A2A-F0CCE4710424}" srcOrd="2" destOrd="0" presId="urn:microsoft.com/office/officeart/2018/2/layout/IconVerticalSolidList"/>
    <dgm:cxn modelId="{28E695C6-FA36-47AE-8FA8-7D2C3EEF5BEA}" type="presParOf" srcId="{1411B3F3-98DE-419D-9A2A-F0CCE4710424}" destId="{BF4DE053-D5E1-4328-B34D-08BECB09A00A}" srcOrd="0" destOrd="0" presId="urn:microsoft.com/office/officeart/2018/2/layout/IconVerticalSolidList"/>
    <dgm:cxn modelId="{AC502474-29D8-41E8-B684-B545F3B411EA}" type="presParOf" srcId="{1411B3F3-98DE-419D-9A2A-F0CCE4710424}" destId="{7A2DE0B0-24B9-48E3-AD80-D87A190E0962}" srcOrd="1" destOrd="0" presId="urn:microsoft.com/office/officeart/2018/2/layout/IconVerticalSolidList"/>
    <dgm:cxn modelId="{265F54AA-2FFE-4A41-B19A-F48A7CB8BD36}" type="presParOf" srcId="{1411B3F3-98DE-419D-9A2A-F0CCE4710424}" destId="{DA5CFB16-9604-4BAF-8412-1C42E7AC4322}" srcOrd="2" destOrd="0" presId="urn:microsoft.com/office/officeart/2018/2/layout/IconVerticalSolidList"/>
    <dgm:cxn modelId="{D667BCB9-4999-4A6B-A0A0-1E37B427FCD2}" type="presParOf" srcId="{1411B3F3-98DE-419D-9A2A-F0CCE4710424}" destId="{B85AA88A-348D-459F-AC01-15CBD32C01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E851C4-BC6A-4DEC-87E5-B4E2F6B6AF2B}"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654B9ADC-E890-4A0D-AE75-2A13FAF49DF8}">
      <dgm:prSet/>
      <dgm:spPr/>
      <dgm:t>
        <a:bodyPr/>
        <a:lstStyle/>
        <a:p>
          <a:r>
            <a:rPr lang="en-US"/>
            <a:t>If (wheat or grain) and not (whole or bread) then</a:t>
          </a:r>
        </a:p>
      </dgm:t>
    </dgm:pt>
    <dgm:pt modelId="{0B4E6618-D581-493A-8A97-819E90C83D1F}" type="parTrans" cxnId="{1E3740F4-CE3E-4DB9-BCF1-FC377625B607}">
      <dgm:prSet/>
      <dgm:spPr/>
      <dgm:t>
        <a:bodyPr/>
        <a:lstStyle/>
        <a:p>
          <a:endParaRPr lang="en-US"/>
        </a:p>
      </dgm:t>
    </dgm:pt>
    <dgm:pt modelId="{04B269F9-B09B-4B17-8531-AA65ECBDC1AC}" type="sibTrans" cxnId="{1E3740F4-CE3E-4DB9-BCF1-FC377625B607}">
      <dgm:prSet/>
      <dgm:spPr/>
      <dgm:t>
        <a:bodyPr/>
        <a:lstStyle/>
        <a:p>
          <a:endParaRPr lang="en-US"/>
        </a:p>
      </dgm:t>
    </dgm:pt>
    <dgm:pt modelId="{4ACB8F6E-3AA4-4AA1-B832-119C74795C60}">
      <dgm:prSet/>
      <dgm:spPr/>
      <dgm:t>
        <a:bodyPr/>
        <a:lstStyle/>
        <a:p>
          <a:r>
            <a:rPr lang="en-US"/>
            <a:t>Categorize as grain</a:t>
          </a:r>
        </a:p>
      </dgm:t>
    </dgm:pt>
    <dgm:pt modelId="{3BFEC889-D244-495A-B91D-E29B4E17063F}" type="parTrans" cxnId="{0296E33A-FCF4-404F-A3DC-A8A952C5A73E}">
      <dgm:prSet/>
      <dgm:spPr/>
      <dgm:t>
        <a:bodyPr/>
        <a:lstStyle/>
        <a:p>
          <a:endParaRPr lang="en-US"/>
        </a:p>
      </dgm:t>
    </dgm:pt>
    <dgm:pt modelId="{EF72518B-E321-4816-BB00-8F2B6B6A7963}" type="sibTrans" cxnId="{0296E33A-FCF4-404F-A3DC-A8A952C5A73E}">
      <dgm:prSet/>
      <dgm:spPr/>
      <dgm:t>
        <a:bodyPr/>
        <a:lstStyle/>
        <a:p>
          <a:endParaRPr lang="en-US"/>
        </a:p>
      </dgm:t>
    </dgm:pt>
    <dgm:pt modelId="{9686AF46-FB4E-4074-8A60-9299E9AAACD3}">
      <dgm:prSet/>
      <dgm:spPr/>
      <dgm:t>
        <a:bodyPr/>
        <a:lstStyle/>
        <a:p>
          <a:r>
            <a:rPr lang="en-US"/>
            <a:t>Need careful crafting </a:t>
          </a:r>
        </a:p>
      </dgm:t>
    </dgm:pt>
    <dgm:pt modelId="{C3FA77AD-F306-4FA9-B15F-735F2CC0000F}" type="parTrans" cxnId="{094278FD-BD2B-4938-8441-C489BEFC9FEE}">
      <dgm:prSet/>
      <dgm:spPr/>
      <dgm:t>
        <a:bodyPr/>
        <a:lstStyle/>
        <a:p>
          <a:endParaRPr lang="en-US"/>
        </a:p>
      </dgm:t>
    </dgm:pt>
    <dgm:pt modelId="{9DAD1CBB-8F98-462A-9F76-911A789EB670}" type="sibTrans" cxnId="{094278FD-BD2B-4938-8441-C489BEFC9FEE}">
      <dgm:prSet/>
      <dgm:spPr/>
      <dgm:t>
        <a:bodyPr/>
        <a:lstStyle/>
        <a:p>
          <a:endParaRPr lang="en-US"/>
        </a:p>
      </dgm:t>
    </dgm:pt>
    <dgm:pt modelId="{2B045F09-CF0F-4912-B5D3-ACFBC162B451}">
      <dgm:prSet/>
      <dgm:spPr/>
      <dgm:t>
        <a:bodyPr/>
        <a:lstStyle/>
        <a:p>
          <a:r>
            <a:rPr lang="en-US"/>
            <a:t>Human tuning on development data</a:t>
          </a:r>
        </a:p>
      </dgm:t>
    </dgm:pt>
    <dgm:pt modelId="{AF3CC245-0AC9-4B1B-8497-28C2A10F19C3}" type="parTrans" cxnId="{9FAA4337-1DA6-4720-8E65-312A23C8FF53}">
      <dgm:prSet/>
      <dgm:spPr/>
      <dgm:t>
        <a:bodyPr/>
        <a:lstStyle/>
        <a:p>
          <a:endParaRPr lang="en-US"/>
        </a:p>
      </dgm:t>
    </dgm:pt>
    <dgm:pt modelId="{701C7D96-7661-4B4E-AD29-2A09DB7FAFB1}" type="sibTrans" cxnId="{9FAA4337-1DA6-4720-8E65-312A23C8FF53}">
      <dgm:prSet/>
      <dgm:spPr/>
      <dgm:t>
        <a:bodyPr/>
        <a:lstStyle/>
        <a:p>
          <a:endParaRPr lang="en-US"/>
        </a:p>
      </dgm:t>
    </dgm:pt>
    <dgm:pt modelId="{9ED81742-42A6-4C9B-A78F-52C458CCED78}">
      <dgm:prSet/>
      <dgm:spPr/>
      <dgm:t>
        <a:bodyPr/>
        <a:lstStyle/>
        <a:p>
          <a:r>
            <a:rPr lang="en-US"/>
            <a:t>Time-consuming: 2 days per class</a:t>
          </a:r>
        </a:p>
      </dgm:t>
    </dgm:pt>
    <dgm:pt modelId="{14BC6C54-6871-4A67-BB4E-1015354211AA}" type="parTrans" cxnId="{63FC263E-183F-47F7-8B8A-71A1714A0105}">
      <dgm:prSet/>
      <dgm:spPr/>
      <dgm:t>
        <a:bodyPr/>
        <a:lstStyle/>
        <a:p>
          <a:endParaRPr lang="en-US"/>
        </a:p>
      </dgm:t>
    </dgm:pt>
    <dgm:pt modelId="{9869A424-50AD-4251-B20B-7E82DBA27A50}" type="sibTrans" cxnId="{63FC263E-183F-47F7-8B8A-71A1714A0105}">
      <dgm:prSet/>
      <dgm:spPr/>
      <dgm:t>
        <a:bodyPr/>
        <a:lstStyle/>
        <a:p>
          <a:endParaRPr lang="en-US"/>
        </a:p>
      </dgm:t>
    </dgm:pt>
    <dgm:pt modelId="{011EE671-F9C3-4677-86A8-96D6CEE19E1C}" type="pres">
      <dgm:prSet presAssocID="{47E851C4-BC6A-4DEC-87E5-B4E2F6B6AF2B}" presName="linear" presStyleCnt="0">
        <dgm:presLayoutVars>
          <dgm:animLvl val="lvl"/>
          <dgm:resizeHandles val="exact"/>
        </dgm:presLayoutVars>
      </dgm:prSet>
      <dgm:spPr/>
    </dgm:pt>
    <dgm:pt modelId="{2B4FC06E-55EC-46F7-B631-504FC9D3D557}" type="pres">
      <dgm:prSet presAssocID="{654B9ADC-E890-4A0D-AE75-2A13FAF49DF8}" presName="parentText" presStyleLbl="node1" presStyleIdx="0" presStyleCnt="2">
        <dgm:presLayoutVars>
          <dgm:chMax val="0"/>
          <dgm:bulletEnabled val="1"/>
        </dgm:presLayoutVars>
      </dgm:prSet>
      <dgm:spPr/>
    </dgm:pt>
    <dgm:pt modelId="{A685FE62-48F2-4090-BB42-F1165D3373F0}" type="pres">
      <dgm:prSet presAssocID="{654B9ADC-E890-4A0D-AE75-2A13FAF49DF8}" presName="childText" presStyleLbl="revTx" presStyleIdx="0" presStyleCnt="2">
        <dgm:presLayoutVars>
          <dgm:bulletEnabled val="1"/>
        </dgm:presLayoutVars>
      </dgm:prSet>
      <dgm:spPr/>
    </dgm:pt>
    <dgm:pt modelId="{FC5894B0-7471-42B9-B878-48CA841B16D3}" type="pres">
      <dgm:prSet presAssocID="{9686AF46-FB4E-4074-8A60-9299E9AAACD3}" presName="parentText" presStyleLbl="node1" presStyleIdx="1" presStyleCnt="2">
        <dgm:presLayoutVars>
          <dgm:chMax val="0"/>
          <dgm:bulletEnabled val="1"/>
        </dgm:presLayoutVars>
      </dgm:prSet>
      <dgm:spPr/>
    </dgm:pt>
    <dgm:pt modelId="{31BE0990-E10A-49A0-A0A3-3677E7AE5B5C}" type="pres">
      <dgm:prSet presAssocID="{9686AF46-FB4E-4074-8A60-9299E9AAACD3}" presName="childText" presStyleLbl="revTx" presStyleIdx="1" presStyleCnt="2">
        <dgm:presLayoutVars>
          <dgm:bulletEnabled val="1"/>
        </dgm:presLayoutVars>
      </dgm:prSet>
      <dgm:spPr/>
    </dgm:pt>
  </dgm:ptLst>
  <dgm:cxnLst>
    <dgm:cxn modelId="{9FAA4337-1DA6-4720-8E65-312A23C8FF53}" srcId="{9686AF46-FB4E-4074-8A60-9299E9AAACD3}" destId="{2B045F09-CF0F-4912-B5D3-ACFBC162B451}" srcOrd="0" destOrd="0" parTransId="{AF3CC245-0AC9-4B1B-8497-28C2A10F19C3}" sibTransId="{701C7D96-7661-4B4E-AD29-2A09DB7FAFB1}"/>
    <dgm:cxn modelId="{0296E33A-FCF4-404F-A3DC-A8A952C5A73E}" srcId="{654B9ADC-E890-4A0D-AE75-2A13FAF49DF8}" destId="{4ACB8F6E-3AA4-4AA1-B832-119C74795C60}" srcOrd="0" destOrd="0" parTransId="{3BFEC889-D244-495A-B91D-E29B4E17063F}" sibTransId="{EF72518B-E321-4816-BB00-8F2B6B6A7963}"/>
    <dgm:cxn modelId="{63FC263E-183F-47F7-8B8A-71A1714A0105}" srcId="{9686AF46-FB4E-4074-8A60-9299E9AAACD3}" destId="{9ED81742-42A6-4C9B-A78F-52C458CCED78}" srcOrd="1" destOrd="0" parTransId="{14BC6C54-6871-4A67-BB4E-1015354211AA}" sibTransId="{9869A424-50AD-4251-B20B-7E82DBA27A50}"/>
    <dgm:cxn modelId="{9B4F223F-8002-4A8A-B86D-5608F05C43F1}" type="presOf" srcId="{654B9ADC-E890-4A0D-AE75-2A13FAF49DF8}" destId="{2B4FC06E-55EC-46F7-B631-504FC9D3D557}" srcOrd="0" destOrd="0" presId="urn:microsoft.com/office/officeart/2005/8/layout/vList2"/>
    <dgm:cxn modelId="{2219F185-1102-49D7-A523-E3C4C6C7CC66}" type="presOf" srcId="{4ACB8F6E-3AA4-4AA1-B832-119C74795C60}" destId="{A685FE62-48F2-4090-BB42-F1165D3373F0}" srcOrd="0" destOrd="0" presId="urn:microsoft.com/office/officeart/2005/8/layout/vList2"/>
    <dgm:cxn modelId="{0413A091-12AC-4871-BFA3-185241D21F2B}" type="presOf" srcId="{2B045F09-CF0F-4912-B5D3-ACFBC162B451}" destId="{31BE0990-E10A-49A0-A0A3-3677E7AE5B5C}" srcOrd="0" destOrd="0" presId="urn:microsoft.com/office/officeart/2005/8/layout/vList2"/>
    <dgm:cxn modelId="{8218359B-888A-4BA1-8B24-C2CDEBA84093}" type="presOf" srcId="{9686AF46-FB4E-4074-8A60-9299E9AAACD3}" destId="{FC5894B0-7471-42B9-B878-48CA841B16D3}" srcOrd="0" destOrd="0" presId="urn:microsoft.com/office/officeart/2005/8/layout/vList2"/>
    <dgm:cxn modelId="{C7538BC0-C43A-44CB-A25B-4B89BCA5C6AB}" type="presOf" srcId="{9ED81742-42A6-4C9B-A78F-52C458CCED78}" destId="{31BE0990-E10A-49A0-A0A3-3677E7AE5B5C}" srcOrd="0" destOrd="1" presId="urn:microsoft.com/office/officeart/2005/8/layout/vList2"/>
    <dgm:cxn modelId="{6C5F25EA-2DF0-4F90-980B-ECBB5473479C}" type="presOf" srcId="{47E851C4-BC6A-4DEC-87E5-B4E2F6B6AF2B}" destId="{011EE671-F9C3-4677-86A8-96D6CEE19E1C}" srcOrd="0" destOrd="0" presId="urn:microsoft.com/office/officeart/2005/8/layout/vList2"/>
    <dgm:cxn modelId="{1E3740F4-CE3E-4DB9-BCF1-FC377625B607}" srcId="{47E851C4-BC6A-4DEC-87E5-B4E2F6B6AF2B}" destId="{654B9ADC-E890-4A0D-AE75-2A13FAF49DF8}" srcOrd="0" destOrd="0" parTransId="{0B4E6618-D581-493A-8A97-819E90C83D1F}" sibTransId="{04B269F9-B09B-4B17-8531-AA65ECBDC1AC}"/>
    <dgm:cxn modelId="{094278FD-BD2B-4938-8441-C489BEFC9FEE}" srcId="{47E851C4-BC6A-4DEC-87E5-B4E2F6B6AF2B}" destId="{9686AF46-FB4E-4074-8A60-9299E9AAACD3}" srcOrd="1" destOrd="0" parTransId="{C3FA77AD-F306-4FA9-B15F-735F2CC0000F}" sibTransId="{9DAD1CBB-8F98-462A-9F76-911A789EB670}"/>
    <dgm:cxn modelId="{89794207-1310-4E85-A617-C510415EBA67}" type="presParOf" srcId="{011EE671-F9C3-4677-86A8-96D6CEE19E1C}" destId="{2B4FC06E-55EC-46F7-B631-504FC9D3D557}" srcOrd="0" destOrd="0" presId="urn:microsoft.com/office/officeart/2005/8/layout/vList2"/>
    <dgm:cxn modelId="{82000F3B-040B-4099-8396-43E27DBC892F}" type="presParOf" srcId="{011EE671-F9C3-4677-86A8-96D6CEE19E1C}" destId="{A685FE62-48F2-4090-BB42-F1165D3373F0}" srcOrd="1" destOrd="0" presId="urn:microsoft.com/office/officeart/2005/8/layout/vList2"/>
    <dgm:cxn modelId="{2E85F2FB-AEA3-4267-B22F-E112A3146C4A}" type="presParOf" srcId="{011EE671-F9C3-4677-86A8-96D6CEE19E1C}" destId="{FC5894B0-7471-42B9-B878-48CA841B16D3}" srcOrd="2" destOrd="0" presId="urn:microsoft.com/office/officeart/2005/8/layout/vList2"/>
    <dgm:cxn modelId="{A6DA5BE4-FCDC-4C94-AAF9-C40ECC19B517}" type="presParOf" srcId="{011EE671-F9C3-4677-86A8-96D6CEE19E1C}" destId="{31BE0990-E10A-49A0-A0A3-3677E7AE5B5C}"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289AE-D211-463A-87EB-2DD586DCF09B}">
      <dsp:nvSpPr>
        <dsp:cNvPr id="0" name=""/>
        <dsp:cNvSpPr/>
      </dsp:nvSpPr>
      <dsp:spPr>
        <a:xfrm>
          <a:off x="1041" y="312877"/>
          <a:ext cx="3656707" cy="232200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A98B30B-4259-4FCF-A38E-792DEE160ED7}">
      <dsp:nvSpPr>
        <dsp:cNvPr id="0" name=""/>
        <dsp:cNvSpPr/>
      </dsp:nvSpPr>
      <dsp:spPr>
        <a:xfrm>
          <a:off x="407342" y="698863"/>
          <a:ext cx="3656707" cy="23220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By 1925 present-day Vietnam was divided into three parts under French colonial rule. The southern region embracing Saigon and the Mekong delta was the colony of Cochin-China; the central area with its imperial capital at Hue was the protectorate of Annam…</a:t>
          </a:r>
        </a:p>
      </dsp:txBody>
      <dsp:txXfrm>
        <a:off x="475351" y="766872"/>
        <a:ext cx="3520689" cy="2185990"/>
      </dsp:txXfrm>
    </dsp:sp>
    <dsp:sp modelId="{D477D81D-4262-45DD-B2C2-43C5F6994205}">
      <dsp:nvSpPr>
        <dsp:cNvPr id="0" name=""/>
        <dsp:cNvSpPr/>
      </dsp:nvSpPr>
      <dsp:spPr>
        <a:xfrm>
          <a:off x="4470350" y="312877"/>
          <a:ext cx="3656707" cy="232200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3BCEEE6-F33B-4F1F-81BA-C2EC1092A5C8}">
      <dsp:nvSpPr>
        <dsp:cNvPr id="0" name=""/>
        <dsp:cNvSpPr/>
      </dsp:nvSpPr>
      <dsp:spPr>
        <a:xfrm>
          <a:off x="4876651" y="698863"/>
          <a:ext cx="3656707" cy="23220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Clara never failed to be astonished by the extraordinary felicity of her own name. She found it hard to trust herself to the mercy of fate, which had managed over the years to convert her greatest shame into one of her greatest assets…</a:t>
          </a:r>
        </a:p>
      </dsp:txBody>
      <dsp:txXfrm>
        <a:off x="4944660" y="766872"/>
        <a:ext cx="3520689" cy="2185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7AC8E-7F80-4CDE-8E26-88612EEB53FC}">
      <dsp:nvSpPr>
        <dsp:cNvPr id="0" name=""/>
        <dsp:cNvSpPr/>
      </dsp:nvSpPr>
      <dsp:spPr>
        <a:xfrm>
          <a:off x="0" y="2012094"/>
          <a:ext cx="6858000" cy="1320151"/>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i="1" kern="1200"/>
            <a:t>Output</a:t>
          </a:r>
          <a:r>
            <a:rPr lang="en-US" sz="2500" kern="1200"/>
            <a:t>: a predicted class </a:t>
          </a:r>
          <a:r>
            <a:rPr lang="en-US" sz="2500" i="1" kern="1200"/>
            <a:t>c</a:t>
          </a:r>
          <a:r>
            <a:rPr lang="en-US" sz="2500" kern="1200"/>
            <a:t> </a:t>
          </a:r>
          <a:r>
            <a:rPr lang="en-US" sz="2500" kern="1200">
              <a:sym typeface="Symbol" panose="05050102010706020507" pitchFamily="18" charset="2"/>
            </a:rPr>
            <a:t></a:t>
          </a:r>
          <a:r>
            <a:rPr lang="en-US" sz="2500" kern="1200"/>
            <a:t> </a:t>
          </a:r>
          <a:r>
            <a:rPr lang="en-US" sz="2500" i="1" kern="1200"/>
            <a:t>C</a:t>
          </a:r>
          <a:endParaRPr lang="en-US" sz="2500" kern="1200"/>
        </a:p>
      </dsp:txBody>
      <dsp:txXfrm>
        <a:off x="0" y="2012094"/>
        <a:ext cx="6858000" cy="1320151"/>
      </dsp:txXfrm>
    </dsp:sp>
    <dsp:sp modelId="{9538D08B-B325-4A52-99E4-84299FD013AE}">
      <dsp:nvSpPr>
        <dsp:cNvPr id="0" name=""/>
        <dsp:cNvSpPr/>
      </dsp:nvSpPr>
      <dsp:spPr>
        <a:xfrm rot="10800000">
          <a:off x="0" y="1503"/>
          <a:ext cx="6858000" cy="2030393"/>
        </a:xfrm>
        <a:prstGeom prst="upArrowCallou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i="1" kern="1200"/>
            <a:t>Input</a:t>
          </a:r>
          <a:r>
            <a:rPr lang="en-US" sz="2500" kern="1200"/>
            <a:t>:</a:t>
          </a:r>
        </a:p>
      </dsp:txBody>
      <dsp:txXfrm rot="-10800000">
        <a:off x="0" y="1503"/>
        <a:ext cx="6858000" cy="712668"/>
      </dsp:txXfrm>
    </dsp:sp>
    <dsp:sp modelId="{BC1D8B9E-EF90-43A9-B486-53E114957902}">
      <dsp:nvSpPr>
        <dsp:cNvPr id="0" name=""/>
        <dsp:cNvSpPr/>
      </dsp:nvSpPr>
      <dsp:spPr>
        <a:xfrm>
          <a:off x="0" y="714171"/>
          <a:ext cx="3429000" cy="607087"/>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a:t>a document </a:t>
          </a:r>
          <a:r>
            <a:rPr lang="en-US" sz="1900" i="1" kern="1200"/>
            <a:t>d</a:t>
          </a:r>
          <a:endParaRPr lang="en-US" sz="1900" kern="1200"/>
        </a:p>
      </dsp:txBody>
      <dsp:txXfrm>
        <a:off x="0" y="714171"/>
        <a:ext cx="3429000" cy="607087"/>
      </dsp:txXfrm>
    </dsp:sp>
    <dsp:sp modelId="{93B16C26-DD49-4C9E-8974-E026EA7B4040}">
      <dsp:nvSpPr>
        <dsp:cNvPr id="0" name=""/>
        <dsp:cNvSpPr/>
      </dsp:nvSpPr>
      <dsp:spPr>
        <a:xfrm>
          <a:off x="3429000" y="714171"/>
          <a:ext cx="3429000" cy="607087"/>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a fixed set of classes  </a:t>
          </a:r>
          <a:r>
            <a:rPr lang="en-US" sz="1900" i="1" kern="1200" dirty="0"/>
            <a:t>C </a:t>
          </a:r>
          <a:r>
            <a:rPr lang="en-US" sz="1900" kern="1200" dirty="0"/>
            <a:t>=</a:t>
          </a:r>
          <a:r>
            <a:rPr lang="en-US" sz="1900" i="1" kern="1200" dirty="0"/>
            <a:t> </a:t>
          </a:r>
          <a:r>
            <a:rPr lang="en-US" sz="1900" kern="1200" dirty="0"/>
            <a:t>{</a:t>
          </a:r>
          <a:r>
            <a:rPr lang="en-US" sz="1900" i="1" kern="1200" dirty="0"/>
            <a:t>c</a:t>
          </a:r>
          <a:r>
            <a:rPr lang="en-US" sz="1900" kern="1200" baseline="-25000" dirty="0"/>
            <a:t>1</a:t>
          </a:r>
          <a:r>
            <a:rPr lang="en-US" sz="1900" kern="1200" dirty="0"/>
            <a:t>, </a:t>
          </a:r>
          <a:r>
            <a:rPr lang="en-US" sz="1900" i="1" kern="1200" dirty="0"/>
            <a:t>c</a:t>
          </a:r>
          <a:r>
            <a:rPr lang="en-US" sz="1900" kern="1200" baseline="-25000" dirty="0"/>
            <a:t>2</a:t>
          </a:r>
          <a:r>
            <a:rPr lang="en-US" sz="1900" kern="1200" dirty="0"/>
            <a:t>,…, </a:t>
          </a:r>
          <a:r>
            <a:rPr lang="en-US" sz="1900" i="1" kern="1200" dirty="0" err="1"/>
            <a:t>c</a:t>
          </a:r>
          <a:r>
            <a:rPr lang="en-US" sz="1900" i="1" kern="1200" baseline="-25000" dirty="0" err="1"/>
            <a:t>J</a:t>
          </a:r>
          <a:r>
            <a:rPr lang="en-US" sz="1900" kern="1200" dirty="0"/>
            <a:t>}</a:t>
          </a:r>
        </a:p>
      </dsp:txBody>
      <dsp:txXfrm>
        <a:off x="3429000" y="714171"/>
        <a:ext cx="3429000" cy="607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1ABDB-6C6F-4F4F-ADE6-9BBDD6636198}">
      <dsp:nvSpPr>
        <dsp:cNvPr id="0" name=""/>
        <dsp:cNvSpPr/>
      </dsp:nvSpPr>
      <dsp:spPr>
        <a:xfrm>
          <a:off x="0" y="406"/>
          <a:ext cx="8534400" cy="9522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58A96-34DA-47FC-8646-19B67C0837A9}">
      <dsp:nvSpPr>
        <dsp:cNvPr id="0" name=""/>
        <dsp:cNvSpPr/>
      </dsp:nvSpPr>
      <dsp:spPr>
        <a:xfrm>
          <a:off x="288060" y="214667"/>
          <a:ext cx="523747" cy="5237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9E4773-34F0-4684-A9DB-B55D54197215}">
      <dsp:nvSpPr>
        <dsp:cNvPr id="0" name=""/>
        <dsp:cNvSpPr/>
      </dsp:nvSpPr>
      <dsp:spPr>
        <a:xfrm>
          <a:off x="1099868" y="406"/>
          <a:ext cx="3840480" cy="95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82" tIns="100782" rIns="100782" bIns="100782" numCol="1" spcCol="1270" anchor="ctr" anchorCtr="0">
          <a:noAutofit/>
        </a:bodyPr>
        <a:lstStyle/>
        <a:p>
          <a:pPr marL="0" lvl="0" indent="0" algn="l" defTabSz="1066800">
            <a:lnSpc>
              <a:spcPct val="90000"/>
            </a:lnSpc>
            <a:spcBef>
              <a:spcPct val="0"/>
            </a:spcBef>
            <a:spcAft>
              <a:spcPct val="35000"/>
            </a:spcAft>
            <a:buNone/>
          </a:pPr>
          <a:r>
            <a:rPr lang="en-US" sz="2400" kern="1200" dirty="0"/>
            <a:t>Rules based on combinations of words or other features</a:t>
          </a:r>
        </a:p>
      </dsp:txBody>
      <dsp:txXfrm>
        <a:off x="1099868" y="406"/>
        <a:ext cx="3840480" cy="952267"/>
      </dsp:txXfrm>
    </dsp:sp>
    <dsp:sp modelId="{D6D92324-88CF-4D8F-A5BE-37B089BFDE9F}">
      <dsp:nvSpPr>
        <dsp:cNvPr id="0" name=""/>
        <dsp:cNvSpPr/>
      </dsp:nvSpPr>
      <dsp:spPr>
        <a:xfrm>
          <a:off x="4940348" y="406"/>
          <a:ext cx="3594051" cy="95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82" tIns="100782" rIns="100782" bIns="100782" numCol="1" spcCol="1270" anchor="ctr" anchorCtr="0">
          <a:noAutofit/>
        </a:bodyPr>
        <a:lstStyle/>
        <a:p>
          <a:pPr marL="0" lvl="0" indent="0" algn="l" defTabSz="800100">
            <a:lnSpc>
              <a:spcPct val="90000"/>
            </a:lnSpc>
            <a:spcBef>
              <a:spcPct val="0"/>
            </a:spcBef>
            <a:spcAft>
              <a:spcPct val="35000"/>
            </a:spcAft>
            <a:buNone/>
          </a:pPr>
          <a:r>
            <a:rPr lang="en-US" sz="1800" kern="1200"/>
            <a:t>spam: black-list-address OR (“dollars” AND“have been selected”)</a:t>
          </a:r>
        </a:p>
      </dsp:txBody>
      <dsp:txXfrm>
        <a:off x="4940348" y="406"/>
        <a:ext cx="3594051" cy="952267"/>
      </dsp:txXfrm>
    </dsp:sp>
    <dsp:sp modelId="{5A0923AE-270F-4693-94E5-860DF425C6EA}">
      <dsp:nvSpPr>
        <dsp:cNvPr id="0" name=""/>
        <dsp:cNvSpPr/>
      </dsp:nvSpPr>
      <dsp:spPr>
        <a:xfrm>
          <a:off x="0" y="1190741"/>
          <a:ext cx="8534400" cy="9522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DBFC08-1EC2-41EF-9722-660DE7C3BC38}">
      <dsp:nvSpPr>
        <dsp:cNvPr id="0" name=""/>
        <dsp:cNvSpPr/>
      </dsp:nvSpPr>
      <dsp:spPr>
        <a:xfrm>
          <a:off x="288060" y="1405001"/>
          <a:ext cx="523747" cy="5237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519DB2-F443-40DF-8098-F6044CA13692}">
      <dsp:nvSpPr>
        <dsp:cNvPr id="0" name=""/>
        <dsp:cNvSpPr/>
      </dsp:nvSpPr>
      <dsp:spPr>
        <a:xfrm>
          <a:off x="1099868" y="1190741"/>
          <a:ext cx="3840480" cy="95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82" tIns="100782" rIns="100782" bIns="100782" numCol="1" spcCol="1270" anchor="ctr" anchorCtr="0">
          <a:noAutofit/>
        </a:bodyPr>
        <a:lstStyle/>
        <a:p>
          <a:pPr marL="0" lvl="0" indent="0" algn="l" defTabSz="1066800">
            <a:lnSpc>
              <a:spcPct val="90000"/>
            </a:lnSpc>
            <a:spcBef>
              <a:spcPct val="0"/>
            </a:spcBef>
            <a:spcAft>
              <a:spcPct val="35000"/>
            </a:spcAft>
            <a:buNone/>
          </a:pPr>
          <a:r>
            <a:rPr lang="en-US" sz="2400" kern="1200"/>
            <a:t>Accuracy can be high</a:t>
          </a:r>
        </a:p>
      </dsp:txBody>
      <dsp:txXfrm>
        <a:off x="1099868" y="1190741"/>
        <a:ext cx="3840480" cy="952267"/>
      </dsp:txXfrm>
    </dsp:sp>
    <dsp:sp modelId="{D5F2FDA3-1F86-4E52-89B6-BCAC1BA0CBBC}">
      <dsp:nvSpPr>
        <dsp:cNvPr id="0" name=""/>
        <dsp:cNvSpPr/>
      </dsp:nvSpPr>
      <dsp:spPr>
        <a:xfrm>
          <a:off x="4940348" y="1190741"/>
          <a:ext cx="3594051" cy="95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82" tIns="100782" rIns="100782" bIns="100782" numCol="1" spcCol="1270" anchor="ctr" anchorCtr="0">
          <a:noAutofit/>
        </a:bodyPr>
        <a:lstStyle/>
        <a:p>
          <a:pPr marL="0" lvl="0" indent="0" algn="l" defTabSz="800100">
            <a:lnSpc>
              <a:spcPct val="90000"/>
            </a:lnSpc>
            <a:spcBef>
              <a:spcPct val="0"/>
            </a:spcBef>
            <a:spcAft>
              <a:spcPct val="35000"/>
            </a:spcAft>
            <a:buNone/>
          </a:pPr>
          <a:r>
            <a:rPr lang="en-US" sz="1800" kern="1200"/>
            <a:t>If rules carefully refined by expert</a:t>
          </a:r>
        </a:p>
      </dsp:txBody>
      <dsp:txXfrm>
        <a:off x="4940348" y="1190741"/>
        <a:ext cx="3594051" cy="952267"/>
      </dsp:txXfrm>
    </dsp:sp>
    <dsp:sp modelId="{79DDD7A4-3C76-4B99-838F-0FBFA14E7DC2}">
      <dsp:nvSpPr>
        <dsp:cNvPr id="0" name=""/>
        <dsp:cNvSpPr/>
      </dsp:nvSpPr>
      <dsp:spPr>
        <a:xfrm>
          <a:off x="0" y="2381075"/>
          <a:ext cx="8534400" cy="9522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9D687C-DADD-4E35-83CC-49C2E2BFFAAE}">
      <dsp:nvSpPr>
        <dsp:cNvPr id="0" name=""/>
        <dsp:cNvSpPr/>
      </dsp:nvSpPr>
      <dsp:spPr>
        <a:xfrm>
          <a:off x="288060" y="2595335"/>
          <a:ext cx="523747" cy="5237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37363F-11C5-4D55-A5EB-01FCF0A38283}">
      <dsp:nvSpPr>
        <dsp:cNvPr id="0" name=""/>
        <dsp:cNvSpPr/>
      </dsp:nvSpPr>
      <dsp:spPr>
        <a:xfrm>
          <a:off x="1099868" y="2381075"/>
          <a:ext cx="7434531" cy="952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82" tIns="100782" rIns="100782" bIns="100782" numCol="1" spcCol="1270" anchor="ctr" anchorCtr="0">
          <a:noAutofit/>
        </a:bodyPr>
        <a:lstStyle/>
        <a:p>
          <a:pPr marL="0" lvl="0" indent="0" algn="l" defTabSz="1066800">
            <a:lnSpc>
              <a:spcPct val="90000"/>
            </a:lnSpc>
            <a:spcBef>
              <a:spcPct val="0"/>
            </a:spcBef>
            <a:spcAft>
              <a:spcPct val="35000"/>
            </a:spcAft>
            <a:buNone/>
          </a:pPr>
          <a:r>
            <a:rPr lang="en-US" sz="2400" kern="1200"/>
            <a:t>But building and maintaining these rules is expensive</a:t>
          </a:r>
        </a:p>
      </dsp:txBody>
      <dsp:txXfrm>
        <a:off x="1099868" y="2381075"/>
        <a:ext cx="7434531" cy="9522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DEF64-281C-4DDD-ACDD-006A4894DA3B}">
      <dsp:nvSpPr>
        <dsp:cNvPr id="0" name=""/>
        <dsp:cNvSpPr/>
      </dsp:nvSpPr>
      <dsp:spPr>
        <a:xfrm>
          <a:off x="0" y="713348"/>
          <a:ext cx="5111749" cy="13169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C9EEE-DF8A-4DD1-815A-E0DE2FD9F6B6}">
      <dsp:nvSpPr>
        <dsp:cNvPr id="0" name=""/>
        <dsp:cNvSpPr/>
      </dsp:nvSpPr>
      <dsp:spPr>
        <a:xfrm>
          <a:off x="398377" y="1009662"/>
          <a:ext cx="724322" cy="7243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7D3FFB-592E-433E-8567-7357E6EC927C}">
      <dsp:nvSpPr>
        <dsp:cNvPr id="0" name=""/>
        <dsp:cNvSpPr/>
      </dsp:nvSpPr>
      <dsp:spPr>
        <a:xfrm>
          <a:off x="1521077" y="713348"/>
          <a:ext cx="3590672" cy="131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77" tIns="139377" rIns="139377" bIns="139377" numCol="1" spcCol="1270" anchor="ctr" anchorCtr="0">
          <a:noAutofit/>
        </a:bodyPr>
        <a:lstStyle/>
        <a:p>
          <a:pPr marL="0" lvl="0" indent="0" algn="l" defTabSz="1111250">
            <a:lnSpc>
              <a:spcPct val="90000"/>
            </a:lnSpc>
            <a:spcBef>
              <a:spcPct val="0"/>
            </a:spcBef>
            <a:spcAft>
              <a:spcPct val="35000"/>
            </a:spcAft>
            <a:buNone/>
          </a:pPr>
          <a:r>
            <a:rPr lang="en-US" sz="2500" kern="1200" dirty="0"/>
            <a:t>Gee, I’m building a text classifier for real, now!</a:t>
          </a:r>
        </a:p>
      </dsp:txBody>
      <dsp:txXfrm>
        <a:off x="1521077" y="713348"/>
        <a:ext cx="3590672" cy="1316950"/>
      </dsp:txXfrm>
    </dsp:sp>
    <dsp:sp modelId="{BF4DE053-D5E1-4328-B34D-08BECB09A00A}">
      <dsp:nvSpPr>
        <dsp:cNvPr id="0" name=""/>
        <dsp:cNvSpPr/>
      </dsp:nvSpPr>
      <dsp:spPr>
        <a:xfrm>
          <a:off x="0" y="2359536"/>
          <a:ext cx="5111749" cy="131695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DE0B0-24B9-48E3-AD80-D87A190E0962}">
      <dsp:nvSpPr>
        <dsp:cNvPr id="0" name=""/>
        <dsp:cNvSpPr/>
      </dsp:nvSpPr>
      <dsp:spPr>
        <a:xfrm>
          <a:off x="398377" y="2655850"/>
          <a:ext cx="724322" cy="7243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5AA88A-348D-459F-AC01-15CBD32C0127}">
      <dsp:nvSpPr>
        <dsp:cNvPr id="0" name=""/>
        <dsp:cNvSpPr/>
      </dsp:nvSpPr>
      <dsp:spPr>
        <a:xfrm>
          <a:off x="1521077" y="2359536"/>
          <a:ext cx="3590672" cy="131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77" tIns="139377" rIns="139377" bIns="139377" numCol="1" spcCol="1270" anchor="ctr" anchorCtr="0">
          <a:noAutofit/>
        </a:bodyPr>
        <a:lstStyle/>
        <a:p>
          <a:pPr marL="0" lvl="0" indent="0" algn="l" defTabSz="1111250">
            <a:lnSpc>
              <a:spcPct val="90000"/>
            </a:lnSpc>
            <a:spcBef>
              <a:spcPct val="0"/>
            </a:spcBef>
            <a:spcAft>
              <a:spcPct val="35000"/>
            </a:spcAft>
            <a:buNone/>
          </a:pPr>
          <a:r>
            <a:rPr lang="en-US" sz="2500" kern="1200"/>
            <a:t>What should I do?</a:t>
          </a:r>
        </a:p>
      </dsp:txBody>
      <dsp:txXfrm>
        <a:off x="1521077" y="2359536"/>
        <a:ext cx="3590672" cy="13169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FC06E-55EC-46F7-B631-504FC9D3D557}">
      <dsp:nvSpPr>
        <dsp:cNvPr id="0" name=""/>
        <dsp:cNvSpPr/>
      </dsp:nvSpPr>
      <dsp:spPr>
        <a:xfrm>
          <a:off x="0" y="44277"/>
          <a:ext cx="5111749" cy="12729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If (wheat or grain) and not (whole or bread) then</a:t>
          </a:r>
        </a:p>
      </dsp:txBody>
      <dsp:txXfrm>
        <a:off x="62141" y="106418"/>
        <a:ext cx="4987467" cy="1148678"/>
      </dsp:txXfrm>
    </dsp:sp>
    <dsp:sp modelId="{A685FE62-48F2-4090-BB42-F1165D3373F0}">
      <dsp:nvSpPr>
        <dsp:cNvPr id="0" name=""/>
        <dsp:cNvSpPr/>
      </dsp:nvSpPr>
      <dsp:spPr>
        <a:xfrm>
          <a:off x="0" y="1317237"/>
          <a:ext cx="5111749"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29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Categorize as grain</a:t>
          </a:r>
        </a:p>
      </dsp:txBody>
      <dsp:txXfrm>
        <a:off x="0" y="1317237"/>
        <a:ext cx="5111749" cy="529920"/>
      </dsp:txXfrm>
    </dsp:sp>
    <dsp:sp modelId="{FC5894B0-7471-42B9-B878-48CA841B16D3}">
      <dsp:nvSpPr>
        <dsp:cNvPr id="0" name=""/>
        <dsp:cNvSpPr/>
      </dsp:nvSpPr>
      <dsp:spPr>
        <a:xfrm>
          <a:off x="0" y="1847157"/>
          <a:ext cx="5111749" cy="12729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Need careful crafting </a:t>
          </a:r>
        </a:p>
      </dsp:txBody>
      <dsp:txXfrm>
        <a:off x="62141" y="1909298"/>
        <a:ext cx="4987467" cy="1148678"/>
      </dsp:txXfrm>
    </dsp:sp>
    <dsp:sp modelId="{31BE0990-E10A-49A0-A0A3-3677E7AE5B5C}">
      <dsp:nvSpPr>
        <dsp:cNvPr id="0" name=""/>
        <dsp:cNvSpPr/>
      </dsp:nvSpPr>
      <dsp:spPr>
        <a:xfrm>
          <a:off x="0" y="3120117"/>
          <a:ext cx="5111749" cy="1225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29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Human tuning on development data</a:t>
          </a:r>
        </a:p>
        <a:p>
          <a:pPr marL="228600" lvl="1" indent="-228600" algn="l" defTabSz="1111250">
            <a:lnSpc>
              <a:spcPct val="90000"/>
            </a:lnSpc>
            <a:spcBef>
              <a:spcPct val="0"/>
            </a:spcBef>
            <a:spcAft>
              <a:spcPct val="20000"/>
            </a:spcAft>
            <a:buChar char="•"/>
          </a:pPr>
          <a:r>
            <a:rPr lang="en-US" sz="2500" kern="1200"/>
            <a:t>Time-consuming: 2 days per class</a:t>
          </a:r>
        </a:p>
      </dsp:txBody>
      <dsp:txXfrm>
        <a:off x="0" y="3120117"/>
        <a:ext cx="5111749" cy="12254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b="1" dirty="0">
                <a:latin typeface="Arial" charset="0"/>
                <a:ea typeface="ＭＳ Ｐゴシック" charset="0"/>
                <a:cs typeface="ＭＳ Ｐゴシック" charset="0"/>
              </a:rPr>
              <a:t>Lecture 6: Text Classification and Naive Bayes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pPr/>
              <a:t>10</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a:buFont typeface="Arial" panose="020B0604020202020204" pitchFamily="34" charset="0"/>
              <a:buChar char="•"/>
            </a:pPr>
            <a:r>
              <a:rPr lang="en-US" dirty="0"/>
              <a:t>Unlike machine learning models that learn from data, human experts define a set of rules based on their understanding of the text and the classification task. These rules specify conditions that the text data must meet to be classified into a particular category.</a:t>
            </a:r>
          </a:p>
          <a:p>
            <a:r>
              <a:rPr lang="en-US" dirty="0"/>
              <a:t>When carefully crafted, these rules can be highly accurate for specific tasks, but building them and maintain these would be expensive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provided notation describes the es</a:t>
            </a:r>
          </a:p>
          <a:p>
            <a:pPr>
              <a:buFont typeface="Arial" panose="020B0604020202020204" pitchFamily="34" charset="0"/>
              <a:buChar char="•"/>
            </a:pPr>
            <a:r>
              <a:rPr lang="en-US" b="1" dirty="0"/>
              <a:t>d:</a:t>
            </a:r>
            <a:r>
              <a:rPr lang="en-US" dirty="0"/>
              <a:t> This represents a document, which is the raw text data you want to classify. </a:t>
            </a:r>
            <a:r>
              <a:rPr lang="en-US" b="1" dirty="0"/>
              <a:t>C:</a:t>
            </a:r>
            <a:r>
              <a:rPr lang="en-US" dirty="0"/>
              <a:t> This is a fixed set of classes, denoted as C = {c1, c2, ..., </a:t>
            </a:r>
            <a:r>
              <a:rPr lang="en-US" dirty="0" err="1"/>
              <a:t>cJ</a:t>
            </a:r>
            <a:r>
              <a:rPr lang="en-US" dirty="0"/>
              <a:t>}. </a:t>
            </a:r>
            <a:r>
              <a:rPr lang="en-US" b="1" dirty="0"/>
              <a:t>m:</a:t>
            </a:r>
            <a:r>
              <a:rPr lang="en-US" dirty="0"/>
              <a:t> This signifies the number of documents in your training set, denoted by m.</a:t>
            </a:r>
            <a:r>
              <a:rPr lang="en-US" b="1" dirty="0"/>
              <a:t>(d1, c1), ..., (dm, cm):</a:t>
            </a:r>
            <a:r>
              <a:rPr lang="en-US" dirty="0"/>
              <a:t> Each element is a pair where:  </a:t>
            </a:r>
            <a:r>
              <a:rPr lang="en-US" b="1" dirty="0"/>
              <a:t>di:</a:t>
            </a:r>
            <a:r>
              <a:rPr lang="en-US" dirty="0"/>
              <a:t> This is the </a:t>
            </a:r>
            <a:r>
              <a:rPr lang="en-US" dirty="0" err="1"/>
              <a:t>i-th</a:t>
            </a:r>
            <a:r>
              <a:rPr lang="en-US" dirty="0"/>
              <a:t> document in the training set. </a:t>
            </a:r>
            <a:r>
              <a:rPr lang="en-US" b="1" dirty="0"/>
              <a:t>ci:</a:t>
            </a:r>
            <a:r>
              <a:rPr lang="en-US" dirty="0"/>
              <a:t> This is the corresponding class label for document di. It indicates the pre-assigned category to which document di belongs, chosen from the set C.</a:t>
            </a:r>
          </a:p>
          <a:p>
            <a:r>
              <a:rPr lang="en-US" b="1" dirty="0"/>
              <a:t>Output:</a:t>
            </a:r>
            <a:endParaRPr lang="en-US" dirty="0"/>
          </a:p>
          <a:p>
            <a:pPr>
              <a:buFont typeface="Arial" panose="020B0604020202020204" pitchFamily="34" charset="0"/>
              <a:buChar char="•"/>
            </a:pPr>
            <a:r>
              <a:rPr lang="en-US" b="1" dirty="0"/>
              <a:t>γ (gamma):</a:t>
            </a:r>
            <a:r>
              <a:rPr lang="en-US" dirty="0"/>
              <a:t> This represents the learned classifier. </a:t>
            </a:r>
          </a:p>
        </p:txBody>
      </p:sp>
      <p:sp>
        <p:nvSpPr>
          <p:cNvPr id="4" name="Slide Number Placeholder 3"/>
          <p:cNvSpPr>
            <a:spLocks noGrp="1"/>
          </p:cNvSpPr>
          <p:nvPr>
            <p:ph type="sldNum" sz="quarter" idx="5"/>
          </p:nvPr>
        </p:nvSpPr>
        <p:spPr/>
        <p:txBody>
          <a:bodyPr/>
          <a:lstStyle/>
          <a:p>
            <a:fld id="{3EB9031F-EB71-7642-8F3C-6FDC1408CB92}" type="slidenum">
              <a:rPr lang="en-US" smtClean="0"/>
              <a:pPr/>
              <a:t>11</a:t>
            </a:fld>
            <a:endParaRPr lang="en-US"/>
          </a:p>
        </p:txBody>
      </p:sp>
    </p:spTree>
    <p:extLst>
      <p:ext uri="{BB962C8B-B14F-4D97-AF65-F5344CB8AC3E}">
        <p14:creationId xmlns:p14="http://schemas.microsoft.com/office/powerpoint/2010/main" val="1352094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12</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dirty="0"/>
              <a:t>These are just a few of the many classification algorithms available. The best choice for a specific task depends on the characteristics of your data, the desired level of accuracy, and the need for interpretability.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This probabilistic classifier calculates the likelihood of a document (d) belonging to a particular class (c) based on Bayes' theorem.</a:t>
            </a:r>
          </a:p>
          <a:p>
            <a:pPr>
              <a:buFont typeface="Arial" panose="020B0604020202020204" pitchFamily="34" charset="0"/>
              <a:buChar char="•"/>
            </a:pPr>
            <a:r>
              <a:rPr lang="en-US" dirty="0"/>
              <a:t>It assumes features (words in this case) are independent of each other, which might not always be true but can be surprisingly effective in practice.</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13</a:t>
            </a:fld>
            <a:endParaRPr lang="en-US"/>
          </a:p>
        </p:txBody>
      </p:sp>
    </p:spTree>
    <p:extLst>
      <p:ext uri="{BB962C8B-B14F-4D97-AF65-F5344CB8AC3E}">
        <p14:creationId xmlns:p14="http://schemas.microsoft.com/office/powerpoint/2010/main" val="566789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Bag-of-Words Representation:</a:t>
            </a:r>
          </a:p>
          <a:p>
            <a:pPr>
              <a:buFont typeface="Arial" panose="020B0604020202020204" pitchFamily="34" charset="0"/>
              <a:buChar char="•"/>
            </a:pPr>
            <a:r>
              <a:rPr lang="en-US" dirty="0"/>
              <a:t>This is a simple way to represent a document.</a:t>
            </a:r>
          </a:p>
          <a:p>
            <a:pPr>
              <a:buFont typeface="Arial" panose="020B0604020202020204" pitchFamily="34" charset="0"/>
              <a:buChar char="•"/>
            </a:pPr>
            <a:r>
              <a:rPr lang="en-US" dirty="0"/>
              <a:t>It ignores word order and grammar, focusing only on the presence and frequency of individual words in the document.</a:t>
            </a:r>
          </a:p>
          <a:p>
            <a:pPr>
              <a:buFont typeface="Arial" panose="020B0604020202020204" pitchFamily="34" charset="0"/>
              <a:buChar char="•"/>
            </a:pPr>
            <a:r>
              <a:rPr lang="en-US" dirty="0"/>
              <a:t>Each document is essentially represented as a vector where each element corresponds to a word in the vocabulary, and the value represents the word's frequency in the document.</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14</a:t>
            </a:fld>
            <a:endParaRPr lang="en-US"/>
          </a:p>
        </p:txBody>
      </p:sp>
    </p:spTree>
    <p:extLst>
      <p:ext uri="{BB962C8B-B14F-4D97-AF65-F5344CB8AC3E}">
        <p14:creationId xmlns:p14="http://schemas.microsoft.com/office/powerpoint/2010/main" val="3990352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ignores word order and grammar, focusing only on the presence and frequency of individual words in the document.</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477232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document is essentially represented as a vector where each element corresponds to a word in the vocabulary, and the value represents the word's frequency in the document.</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16</a:t>
            </a:fld>
            <a:endParaRPr lang="en-US"/>
          </a:p>
        </p:txBody>
      </p:sp>
    </p:spTree>
    <p:extLst>
      <p:ext uri="{BB962C8B-B14F-4D97-AF65-F5344CB8AC3E}">
        <p14:creationId xmlns:p14="http://schemas.microsoft.com/office/powerpoint/2010/main" val="2704522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0485E7D-390C-4745-85F5-60C12369010B}" type="slidenum">
              <a:rPr lang="en-US"/>
              <a:pPr/>
              <a:t>17</a:t>
            </a:fld>
            <a:endParaRPr lang="en-US"/>
          </a:p>
        </p:txBody>
      </p:sp>
      <p:sp>
        <p:nvSpPr>
          <p:cNvPr id="26627" name="Rectangle 2"/>
          <p:cNvSpPr>
            <a:spLocks noGrp="1" noRot="1" noChangeAspect="1" noChangeArrowheads="1"/>
          </p:cNvSpPr>
          <p:nvPr>
            <p:ph type="sldImg"/>
          </p:nvPr>
        </p:nvSpPr>
        <p:spPr>
          <a:solidFill>
            <a:srgbClr val="FFFFFF"/>
          </a:solidFill>
          <a:ln/>
        </p:spPr>
      </p:sp>
      <p:sp>
        <p:nvSpPr>
          <p:cNvPr id="26628" name="Rectangle 3"/>
          <p:cNvSpPr>
            <a:spLocks noGrp="1" noChangeArrowheads="1"/>
          </p:cNvSpPr>
          <p:nvPr>
            <p:ph type="body" idx="1"/>
          </p:nvPr>
        </p:nvSpPr>
        <p:spPr>
          <a:xfrm>
            <a:off x="912813" y="4463296"/>
            <a:ext cx="5707062" cy="4228386"/>
          </a:xfrm>
          <a:solidFill>
            <a:srgbClr val="FFFFFF"/>
          </a:solidFill>
          <a:ln>
            <a:solidFill>
              <a:srgbClr val="000000"/>
            </a:solidFill>
          </a:ln>
        </p:spPr>
        <p:txBody>
          <a:bodyPr lIns="91337" tIns="45668" rIns="91337" bIns="45668"/>
          <a:lstStyle/>
          <a:p>
            <a:pPr>
              <a:buFont typeface="Arial" panose="020B0604020202020204" pitchFamily="34" charset="0"/>
              <a:buChar char="•"/>
            </a:pPr>
            <a:r>
              <a:rPr lang="en-US" dirty="0"/>
              <a:t>The bag-of-words approach treats a document as a collection of individual words, disregarding their order or grammar.</a:t>
            </a:r>
          </a:p>
          <a:p>
            <a:pPr>
              <a:buFont typeface="Arial" panose="020B0604020202020204" pitchFamily="34" charset="0"/>
              <a:buChar char="•"/>
            </a:pPr>
            <a:r>
              <a:rPr lang="en-US" dirty="0"/>
              <a:t>Imagine a bag filled with random words representing the document's content.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Document Representation: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1.Vocabulary Building: </a:t>
            </a:r>
            <a:r>
              <a:rPr lang="en-US" dirty="0"/>
              <a:t>During the training phase, all unique words encountered in the training documents are collected to create a vocabulary.</a:t>
            </a: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2.Feature Vector </a:t>
            </a:r>
            <a:r>
              <a:rPr lang="en-US" b="1" dirty="0" err="1"/>
              <a:t>Creation:</a:t>
            </a:r>
            <a:r>
              <a:rPr lang="en-US" dirty="0" err="1"/>
              <a:t>Each</a:t>
            </a:r>
            <a:r>
              <a:rPr lang="en-US" dirty="0"/>
              <a:t> document is then represented as a feature vector. This vector has one element for each word in the vocabulary.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Benefits of Probabilistic Learning and Classification:</a:t>
            </a:r>
            <a:endParaRPr lang="en-US" dirty="0"/>
          </a:p>
          <a:p>
            <a:pPr>
              <a:buFont typeface="Arial" panose="020B0604020202020204" pitchFamily="34" charset="0"/>
              <a:buChar char="•"/>
            </a:pPr>
            <a:r>
              <a:rPr lang="en-US" b="1" dirty="0"/>
              <a:t>Principled Approach:</a:t>
            </a:r>
            <a:r>
              <a:rPr lang="en-US" dirty="0"/>
              <a:t> This method provides a statistically sound foundation for classification decisions.</a:t>
            </a:r>
          </a:p>
          <a:p>
            <a:pPr>
              <a:buFont typeface="Arial" panose="020B0604020202020204" pitchFamily="34" charset="0"/>
              <a:buChar char="•"/>
            </a:pPr>
            <a:r>
              <a:rPr lang="en-US" b="1" dirty="0"/>
              <a:t>Flexibility:</a:t>
            </a:r>
            <a:r>
              <a:rPr lang="en-US" dirty="0"/>
              <a:t> It can handle various data types and incorporate domain knowledge through prior probabilities.</a:t>
            </a:r>
          </a:p>
          <a:p>
            <a:pPr>
              <a:buFont typeface="Arial" panose="020B0604020202020204" pitchFamily="34" charset="0"/>
              <a:buChar char="•"/>
            </a:pPr>
            <a:r>
              <a:rPr lang="en-US" b="1" dirty="0"/>
              <a:t>Interpretability:</a:t>
            </a:r>
            <a:r>
              <a:rPr lang="en-US" dirty="0"/>
              <a:t> Posterior probabilities offer insights into the model's confidence in its classification.</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2753005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dirty="0" err="1"/>
              <a:t>c|d</a:t>
            </a:r>
            <a:r>
              <a:rPr lang="en-US" dirty="0"/>
              <a:t>) = ( P(</a:t>
            </a:r>
            <a:r>
              <a:rPr lang="en-US" dirty="0" err="1"/>
              <a:t>d|c</a:t>
            </a:r>
            <a:r>
              <a:rPr lang="en-US" dirty="0"/>
              <a:t>) * P(c) ) / P(d)</a:t>
            </a:r>
          </a:p>
          <a:p>
            <a:pPr>
              <a:buFont typeface="Arial" panose="020B0604020202020204" pitchFamily="34" charset="0"/>
              <a:buChar char="•"/>
            </a:pPr>
            <a:r>
              <a:rPr lang="en-US" dirty="0"/>
              <a:t>To classify a document, we calculate the posterior probability (P(</a:t>
            </a:r>
            <a:r>
              <a:rPr lang="en-US" dirty="0" err="1"/>
              <a:t>c|d</a:t>
            </a:r>
            <a:r>
              <a:rPr lang="en-US" dirty="0"/>
              <a:t>)) for each possible class (c).</a:t>
            </a:r>
          </a:p>
          <a:p>
            <a:pPr>
              <a:buFont typeface="Arial" panose="020B0604020202020204" pitchFamily="34" charset="0"/>
              <a:buChar char="•"/>
            </a:pPr>
            <a:r>
              <a:rPr lang="en-US" dirty="0"/>
              <a:t>The document is assigned to the class with the highest posterior probability.</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268792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Text Classification? </a:t>
            </a:r>
          </a:p>
          <a:p>
            <a:r>
              <a:rPr lang="en-US" dirty="0"/>
              <a:t>Text classification in Natural Language Processing (NLP) refers to the process of categorizing text into one or more predefined categories. This process involves analyzing and understanding the content of a text document, then assigning it to the category or categories that best represent its subject matter or underlying themes. Text classification is a fundamental task in NLP and has a wide range of applications, including spam detection in emails, sentiment analysis in social media posts, topic labeling for documents, and organizing content for information retrieval systems.</a:t>
            </a:r>
          </a:p>
        </p:txBody>
      </p:sp>
      <p:sp>
        <p:nvSpPr>
          <p:cNvPr id="4" name="Slide Number Placeholder 3"/>
          <p:cNvSpPr>
            <a:spLocks noGrp="1"/>
          </p:cNvSpPr>
          <p:nvPr>
            <p:ph type="sldNum" sz="quarter" idx="5"/>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207726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P(</a:t>
            </a:r>
            <a:r>
              <a:rPr lang="en-US" dirty="0" err="1"/>
              <a:t>c|d</a:t>
            </a:r>
            <a:r>
              <a:rPr lang="en-US" dirty="0"/>
              <a:t>): Posterior probability - The probability of a class (c) occurring given a document (d). This is what we want to determine for classification.</a:t>
            </a:r>
          </a:p>
          <a:p>
            <a:pPr>
              <a:buFont typeface="Arial" panose="020B0604020202020204" pitchFamily="34" charset="0"/>
              <a:buChar char="•"/>
            </a:pPr>
            <a:r>
              <a:rPr lang="en-US" dirty="0"/>
              <a:t>P(</a:t>
            </a:r>
            <a:r>
              <a:rPr lang="en-US" dirty="0" err="1"/>
              <a:t>d|c</a:t>
            </a:r>
            <a:r>
              <a:rPr lang="en-US" dirty="0"/>
              <a:t>): Likelihood - The probability of a document (d) occurring given a class (c). This reflects how well the document aligns with the features of class c.</a:t>
            </a:r>
          </a:p>
          <a:p>
            <a:pPr>
              <a:buFont typeface="Arial" panose="020B0604020202020204" pitchFamily="34" charset="0"/>
              <a:buChar char="•"/>
            </a:pPr>
            <a:r>
              <a:rPr lang="en-US" dirty="0"/>
              <a:t>P(c): Prior probability - The probability of a class (c) occurring regardless of any document. This can be derived from the frequency of class labels in the training data.</a:t>
            </a:r>
          </a:p>
          <a:p>
            <a:pPr>
              <a:buFont typeface="Arial" panose="020B0604020202020204" pitchFamily="34" charset="0"/>
              <a:buChar char="•"/>
            </a:pPr>
            <a:r>
              <a:rPr lang="en-US" dirty="0"/>
              <a:t>P(d): Total probability of the document (usually assumed constant across classes).</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520743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Naive Bayes classifiers assume that the features used for classification (typically word presence or absence in a document) are independent of each other given the class label. The image you sent shows a table with features like "runny nose," "sinus," "cough," "fever," and "muscle ache" listed under the category "Flu." This directly reflects the conditional independence assumption</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15199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snippet calculates the essential word counts (</a:t>
            </a:r>
            <a:r>
              <a:rPr lang="en-US" dirty="0" err="1"/>
              <a:t>njk</a:t>
            </a:r>
            <a:r>
              <a:rPr lang="en-US" dirty="0"/>
              <a:t> and </a:t>
            </a:r>
            <a:r>
              <a:rPr lang="en-US" dirty="0" err="1"/>
              <a:t>nj</a:t>
            </a:r>
            <a:r>
              <a:rPr lang="en-US" dirty="0"/>
              <a:t>) needed to estimate the conditional probability P(</a:t>
            </a:r>
            <a:r>
              <a:rPr lang="en-US" dirty="0" err="1"/>
              <a:t>xk</a:t>
            </a:r>
            <a:r>
              <a:rPr lang="en-US" dirty="0"/>
              <a:t> | </a:t>
            </a:r>
            <a:r>
              <a:rPr lang="en-US" dirty="0" err="1"/>
              <a:t>cj</a:t>
            </a:r>
            <a:r>
              <a:rPr lang="en-US" dirty="0"/>
              <a:t>) for each word in the vocabulary and for each class during the training phase of the Naive Bayes classifier.</a:t>
            </a:r>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3998338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more context about the overall implementation and the purpose of the </a:t>
            </a:r>
            <a:r>
              <a:rPr lang="en-US" dirty="0" err="1"/>
              <a:t>cNB</a:t>
            </a:r>
            <a:r>
              <a:rPr lang="en-US" dirty="0"/>
              <a:t> function, it's difficult to say definitively what this code snippet is intended to do. It's likely related to feature engineering but might be an error or incomplete in the context of standard Naive Bayes with a bag-of-words approach.</a:t>
            </a:r>
          </a:p>
        </p:txBody>
      </p:sp>
      <p:sp>
        <p:nvSpPr>
          <p:cNvPr id="4" name="Slide Number Placeholder 3"/>
          <p:cNvSpPr>
            <a:spLocks noGrp="1"/>
          </p:cNvSpPr>
          <p:nvPr>
            <p:ph type="sldNum" sz="quarter" idx="5"/>
          </p:nvPr>
        </p:nvSpPr>
        <p:spPr/>
        <p:txBody>
          <a:bodyPr/>
          <a:lstStyle/>
          <a:p>
            <a:fld id="{3EB9031F-EB71-7642-8F3C-6FDC1408CB92}" type="slidenum">
              <a:rPr lang="en-US" smtClean="0"/>
              <a:pPr/>
              <a:t>25</a:t>
            </a:fld>
            <a:endParaRPr lang="en-US"/>
          </a:p>
        </p:txBody>
      </p:sp>
    </p:spTree>
    <p:extLst>
      <p:ext uri="{BB962C8B-B14F-4D97-AF65-F5344CB8AC3E}">
        <p14:creationId xmlns:p14="http://schemas.microsoft.com/office/powerpoint/2010/main" val="3334256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Multivariate Bernoulli:</a:t>
            </a:r>
            <a:r>
              <a:rPr lang="en-US" dirty="0"/>
              <a:t> This variant of Naive Bayes assumes each feature (word) is a binary variable.. The Multivariate Bernoulli Naive Bayes model with a single feature per word offers a simple and efficient approach for text classification, making it a valuable tool, especially in early information retrieval systems like PRF. While the conditional independence assumption might not always hold true, it can still achieve good results in many practical scenarios.</a:t>
            </a:r>
          </a:p>
        </p:txBody>
      </p:sp>
      <p:sp>
        <p:nvSpPr>
          <p:cNvPr id="4" name="Slide Number Placeholder 3"/>
          <p:cNvSpPr>
            <a:spLocks noGrp="1"/>
          </p:cNvSpPr>
          <p:nvPr>
            <p:ph type="sldNum" sz="quarter" idx="5"/>
          </p:nvPr>
        </p:nvSpPr>
        <p:spPr/>
        <p:txBody>
          <a:bodyPr/>
          <a:lstStyle/>
          <a:p>
            <a:fld id="{3EB9031F-EB71-7642-8F3C-6FDC1408CB92}" type="slidenum">
              <a:rPr lang="en-US" smtClean="0"/>
              <a:pPr/>
              <a:t>26</a:t>
            </a:fld>
            <a:endParaRPr lang="en-US"/>
          </a:p>
        </p:txBody>
      </p:sp>
    </p:spTree>
    <p:extLst>
      <p:ext uri="{BB962C8B-B14F-4D97-AF65-F5344CB8AC3E}">
        <p14:creationId xmlns:p14="http://schemas.microsoft.com/office/powerpoint/2010/main" val="1653124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Multinomial:</a:t>
            </a:r>
            <a:r>
              <a:rPr lang="en-US" dirty="0"/>
              <a:t> This variant assumes a multinomial distribution for each feature, where each outcome represents a word in the vocabulary. The Multinomial Naive Bayes model offers a more nuanced approach compared to the Bernoulli model. It captures the specific words appearing in a document but still relies on the assumption of word independence, which might not always hold true (word order can be meaningful). This model can be effective for document classification tasks where word order might not be crucial but the specific words used are informative.</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27</a:t>
            </a:fld>
            <a:endParaRPr lang="en-US"/>
          </a:p>
        </p:txBody>
      </p:sp>
    </p:spTree>
    <p:extLst>
      <p:ext uri="{BB962C8B-B14F-4D97-AF65-F5344CB8AC3E}">
        <p14:creationId xmlns:p14="http://schemas.microsoft.com/office/powerpoint/2010/main" val="1675976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Multivariate Bernoulli when the fact of the presence or absence of a feature is informative, and Multinomial Naive Bayes when the frequency of the features is important for your classification task.</a:t>
            </a:r>
          </a:p>
        </p:txBody>
      </p:sp>
      <p:sp>
        <p:nvSpPr>
          <p:cNvPr id="4" name="Slide Number Placeholder 3"/>
          <p:cNvSpPr>
            <a:spLocks noGrp="1"/>
          </p:cNvSpPr>
          <p:nvPr>
            <p:ph type="sldNum" sz="quarter" idx="5"/>
          </p:nvPr>
        </p:nvSpPr>
        <p:spPr/>
        <p:txBody>
          <a:bodyPr/>
          <a:lstStyle/>
          <a:p>
            <a:fld id="{3EB9031F-EB71-7642-8F3C-6FDC1408CB92}" type="slidenum">
              <a:rPr lang="en-US" smtClean="0"/>
              <a:pPr/>
              <a:t>28</a:t>
            </a:fld>
            <a:endParaRPr lang="en-US"/>
          </a:p>
        </p:txBody>
      </p:sp>
    </p:spTree>
    <p:extLst>
      <p:ext uri="{BB962C8B-B14F-4D97-AF65-F5344CB8AC3E}">
        <p14:creationId xmlns:p14="http://schemas.microsoft.com/office/powerpoint/2010/main" val="648597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crucial difference between this Multinomial model and the previous Multivariate Bernoulli model is how features are defined.</a:t>
            </a:r>
          </a:p>
          <a:p>
            <a:pPr>
              <a:buFont typeface="Arial" panose="020B0604020202020204" pitchFamily="34" charset="0"/>
              <a:buChar char="•"/>
            </a:pPr>
            <a:r>
              <a:rPr lang="en-US" b="1" dirty="0"/>
              <a:t>Multivariate Bernoulli:</a:t>
            </a:r>
            <a:r>
              <a:rPr lang="en-US" dirty="0"/>
              <a:t> Separate features for each word, capturing its presence/absence.</a:t>
            </a:r>
          </a:p>
          <a:p>
            <a:pPr>
              <a:buFont typeface="Arial" panose="020B0604020202020204" pitchFamily="34" charset="0"/>
              <a:buChar char="•"/>
            </a:pPr>
            <a:r>
              <a:rPr lang="en-US" b="1" dirty="0"/>
              <a:t>Multinomial:</a:t>
            </a:r>
            <a:r>
              <a:rPr lang="en-US" dirty="0"/>
              <a:t> Single feature per position, capturing the actual word at that position.</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2672377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Count (</a:t>
            </a:r>
            <a:r>
              <a:rPr lang="en-US" b="1" dirty="0" err="1"/>
              <a:t>wi</a:t>
            </a:r>
            <a:r>
              <a:rPr lang="en-US" b="1" dirty="0"/>
              <a:t>, </a:t>
            </a:r>
            <a:r>
              <a:rPr lang="en-US" b="1" dirty="0" err="1"/>
              <a:t>Cj</a:t>
            </a:r>
            <a:r>
              <a:rPr lang="en-US" b="1" dirty="0"/>
              <a:t>):</a:t>
            </a:r>
            <a:r>
              <a:rPr lang="en-US" dirty="0"/>
              <a:t> This represents the number of times word </a:t>
            </a:r>
            <a:r>
              <a:rPr lang="en-US" dirty="0" err="1"/>
              <a:t>wi</a:t>
            </a:r>
            <a:r>
              <a:rPr lang="en-US" dirty="0"/>
              <a:t> appears in documents belonging to class </a:t>
            </a:r>
            <a:r>
              <a:rPr lang="en-US" dirty="0" err="1"/>
              <a:t>cj</a:t>
            </a:r>
            <a:r>
              <a:rPr lang="en-US" dirty="0"/>
              <a:t> (basically a count of word occurrences). </a:t>
            </a:r>
            <a:r>
              <a:rPr lang="en-US" b="1" dirty="0"/>
              <a:t>P(w; c) = Count(</a:t>
            </a:r>
            <a:r>
              <a:rPr lang="en-US" b="1" dirty="0" err="1"/>
              <a:t>wi</a:t>
            </a:r>
            <a:r>
              <a:rPr lang="en-US" b="1" dirty="0"/>
              <a:t>, </a:t>
            </a:r>
            <a:r>
              <a:rPr lang="en-US" b="1" dirty="0" err="1"/>
              <a:t>Cj</a:t>
            </a:r>
            <a:r>
              <a:rPr lang="en-US" b="1" dirty="0"/>
              <a:t>) / Σ Count(</a:t>
            </a:r>
            <a:r>
              <a:rPr lang="en-US" b="1" dirty="0" err="1"/>
              <a:t>wi</a:t>
            </a:r>
            <a:r>
              <a:rPr lang="en-US" b="1" dirty="0"/>
              <a:t>, </a:t>
            </a:r>
            <a:r>
              <a:rPr lang="en-US" b="1" dirty="0" err="1"/>
              <a:t>Cj</a:t>
            </a:r>
            <a:r>
              <a:rPr lang="en-US" b="1" dirty="0"/>
              <a:t>):</a:t>
            </a:r>
            <a:r>
              <a:rPr lang="en-US" dirty="0"/>
              <a:t> This formula calculates the estimated probability of word </a:t>
            </a:r>
            <a:r>
              <a:rPr lang="en-US" dirty="0" err="1"/>
              <a:t>wi</a:t>
            </a:r>
            <a:r>
              <a:rPr lang="en-US" dirty="0"/>
              <a:t> appearing in a document of class c. It essentially divides the count of word </a:t>
            </a:r>
            <a:r>
              <a:rPr lang="en-US" dirty="0" err="1"/>
              <a:t>wi</a:t>
            </a:r>
            <a:r>
              <a:rPr lang="en-US" dirty="0"/>
              <a:t> in class </a:t>
            </a:r>
            <a:r>
              <a:rPr lang="en-US" dirty="0" err="1"/>
              <a:t>cj</a:t>
            </a:r>
            <a:r>
              <a:rPr lang="en-US" dirty="0"/>
              <a:t> by the total count of word </a:t>
            </a:r>
            <a:r>
              <a:rPr lang="en-US" dirty="0" err="1"/>
              <a:t>wi</a:t>
            </a:r>
            <a:r>
              <a:rPr lang="en-US" dirty="0"/>
              <a:t> across all classes (Σ Count(</a:t>
            </a:r>
            <a:r>
              <a:rPr lang="en-US" dirty="0" err="1"/>
              <a:t>wi</a:t>
            </a:r>
            <a:r>
              <a:rPr lang="en-US" dirty="0"/>
              <a:t>, </a:t>
            </a:r>
            <a:r>
              <a:rPr lang="en-US" dirty="0" err="1"/>
              <a:t>Cj</a:t>
            </a:r>
            <a:r>
              <a:rPr lang="en-US" dirty="0"/>
              <a:t>)). </a:t>
            </a:r>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2292069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serves as a helpful visualization of how MLE can be applied to estimate word probabilities (P(</a:t>
            </a:r>
            <a:r>
              <a:rPr lang="en-US" dirty="0" err="1"/>
              <a:t>wi</a:t>
            </a:r>
            <a:r>
              <a:rPr lang="en-US" dirty="0"/>
              <a:t> | </a:t>
            </a:r>
            <a:r>
              <a:rPr lang="en-US" dirty="0" err="1"/>
              <a:t>cj</a:t>
            </a:r>
            <a:r>
              <a:rPr lang="en-US" dirty="0"/>
              <a:t>)) based on word frequencies (counts) in the training data. These probabilities are then used by the Naive Bayes classifier to predict the class label for new documents.</a:t>
            </a:r>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368214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think the above mail refers to it is spam or not spam? Text classification for spam detection identifies emails as spam or "not spam" (often called "ham") based on features like: </a:t>
            </a:r>
            <a:r>
              <a:rPr lang="en-US" b="1" dirty="0"/>
              <a:t>Keywords, Structure and Content. </a:t>
            </a:r>
            <a:r>
              <a:rPr lang="en-US" b="0" dirty="0"/>
              <a:t>We will be learning this in this chapter.</a:t>
            </a:r>
          </a:p>
        </p:txBody>
      </p:sp>
      <p:sp>
        <p:nvSpPr>
          <p:cNvPr id="4" name="Slide Number Placeholder 3"/>
          <p:cNvSpPr>
            <a:spLocks noGrp="1"/>
          </p:cNvSpPr>
          <p:nvPr>
            <p:ph type="sldNum" sz="quarter" idx="5"/>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1143406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MLE provides a simple and efficient way to estimate the probabilities required for Naive Bayes classification. By using word frequencies in the training data, MLE helps the model learn the characteristics of different document categories.</a:t>
            </a:r>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2844219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code snippet calculates the essential word counts (</a:t>
            </a:r>
            <a:r>
              <a:rPr lang="en-US" dirty="0" err="1"/>
              <a:t>njk</a:t>
            </a:r>
            <a:r>
              <a:rPr lang="en-US" dirty="0"/>
              <a:t> and </a:t>
            </a:r>
            <a:r>
              <a:rPr lang="en-US" dirty="0" err="1"/>
              <a:t>nj</a:t>
            </a:r>
            <a:r>
              <a:rPr lang="en-US" dirty="0"/>
              <a:t>) needed to estimate the conditional probability P(</a:t>
            </a:r>
            <a:r>
              <a:rPr lang="en-US" dirty="0" err="1"/>
              <a:t>xk</a:t>
            </a:r>
            <a:r>
              <a:rPr lang="en-US" dirty="0"/>
              <a:t> | </a:t>
            </a:r>
            <a:r>
              <a:rPr lang="en-US" dirty="0" err="1"/>
              <a:t>cj</a:t>
            </a:r>
            <a:r>
              <a:rPr lang="en-US" dirty="0"/>
              <a:t>) for each word in the vocabulary and for each class during the training phase of the Naive Bayes classifier.</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3418352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for spam email detection with naïve bayes</a:t>
            </a:r>
          </a:p>
        </p:txBody>
      </p:sp>
      <p:sp>
        <p:nvSpPr>
          <p:cNvPr id="4" name="Slide Number Placeholder 3"/>
          <p:cNvSpPr>
            <a:spLocks noGrp="1"/>
          </p:cNvSpPr>
          <p:nvPr>
            <p:ph type="sldNum" sz="quarter" idx="5"/>
          </p:nvPr>
        </p:nvSpPr>
        <p:spPr/>
        <p:txBody>
          <a:bodyPr/>
          <a:lstStyle/>
          <a:p>
            <a:fld id="{3EB9031F-EB71-7642-8F3C-6FDC1408CB92}" type="slidenum">
              <a:rPr lang="en-US" smtClean="0"/>
              <a:pPr/>
              <a:t>36</a:t>
            </a:fld>
            <a:endParaRPr lang="en-US"/>
          </a:p>
        </p:txBody>
      </p:sp>
    </p:spTree>
    <p:extLst>
      <p:ext uri="{BB962C8B-B14F-4D97-AF65-F5344CB8AC3E}">
        <p14:creationId xmlns:p14="http://schemas.microsoft.com/office/powerpoint/2010/main" val="3245343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In Naive Bayes, the posterior probability (P(c | d)), which determines the most likely class for a new document (d), is calculated by multiplying class priors (P(c)) and word probabilities (P(</a:t>
            </a:r>
            <a:r>
              <a:rPr lang="en-US" dirty="0" err="1"/>
              <a:t>wi</a:t>
            </a:r>
            <a:r>
              <a:rPr lang="en-US" dirty="0"/>
              <a:t> | </a:t>
            </a:r>
            <a:r>
              <a:rPr lang="en-US" dirty="0" err="1"/>
              <a:t>cj</a:t>
            </a:r>
            <a:r>
              <a:rPr lang="en-US" dirty="0"/>
              <a:t>)) across all features (words).</a:t>
            </a:r>
          </a:p>
          <a:p>
            <a:pPr>
              <a:buFont typeface="Arial" panose="020B0604020202020204" pitchFamily="34" charset="0"/>
              <a:buChar char="•"/>
            </a:pPr>
            <a:r>
              <a:rPr lang="en-US" dirty="0"/>
              <a:t>If P(</a:t>
            </a:r>
            <a:r>
              <a:rPr lang="en-US" dirty="0" err="1"/>
              <a:t>wi</a:t>
            </a:r>
            <a:r>
              <a:rPr lang="en-US" dirty="0"/>
              <a:t> | </a:t>
            </a:r>
            <a:r>
              <a:rPr lang="en-US" dirty="0" err="1"/>
              <a:t>cj</a:t>
            </a:r>
            <a:r>
              <a:rPr lang="en-US" dirty="0"/>
              <a:t>) for a word (</a:t>
            </a:r>
            <a:r>
              <a:rPr lang="en-US" dirty="0" err="1"/>
              <a:t>wi</a:t>
            </a:r>
            <a:r>
              <a:rPr lang="en-US" dirty="0"/>
              <a:t>) in a class (</a:t>
            </a:r>
            <a:r>
              <a:rPr lang="en-US" dirty="0" err="1"/>
              <a:t>cj</a:t>
            </a:r>
            <a:r>
              <a:rPr lang="en-US" dirty="0"/>
              <a:t>) is zero, the entire product for that class becomes zero, effectively removing that class from consideration.</a:t>
            </a:r>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431598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Laplace Smoothing</a:t>
            </a:r>
            <a:r>
              <a:rPr lang="en-US" dirty="0"/>
              <a:t> (most common approach):</a:t>
            </a:r>
          </a:p>
          <a:p>
            <a:pPr>
              <a:buFont typeface="Arial" panose="020B0604020202020204" pitchFamily="34" charset="0"/>
              <a:buChar char="•"/>
            </a:pPr>
            <a:r>
              <a:rPr lang="en-US" dirty="0"/>
              <a:t>This method adds a small value (typically 1) to both the numerator (count of the word in the class) and the denominator (total word count in the class) when estimating P(</a:t>
            </a:r>
            <a:r>
              <a:rPr lang="en-US" dirty="0" err="1"/>
              <a:t>wi</a:t>
            </a:r>
            <a:r>
              <a:rPr lang="en-US" dirty="0"/>
              <a:t> | </a:t>
            </a:r>
            <a:r>
              <a:rPr lang="en-US" dirty="0" err="1"/>
              <a:t>cj</a:t>
            </a:r>
            <a:r>
              <a:rPr lang="en-US" dirty="0"/>
              <a:t>).</a:t>
            </a:r>
          </a:p>
          <a:p>
            <a:pPr>
              <a:buFont typeface="Arial" panose="020B0604020202020204" pitchFamily="34" charset="0"/>
              <a:buChar char="•"/>
            </a:pPr>
            <a:r>
              <a:rPr lang="en-US" dirty="0"/>
              <a:t>This ensures no probability becomes zero and introduces a slight bias towards words seen less frequently.</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1728126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Sentiment Classification Example:</a:t>
            </a:r>
            <a:endParaRPr lang="en-US" dirty="0"/>
          </a:p>
          <a:p>
            <a:endParaRPr lang="en-US" dirty="0"/>
          </a:p>
          <a:p>
            <a:r>
              <a:rPr lang="en-US" dirty="0"/>
              <a:t>In sentiment analysis, the goal is to classify text data (e.g., reviews, social media posts) into sentiment categories like positive, negative, or neutral.</a:t>
            </a:r>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315094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 example with Naive Bayes and add-1 smoothing. It appears to represent a binary sentiment classification task, likely to classify documents as positive or negative. Here's a breakdown of the information in the image:</a:t>
            </a:r>
          </a:p>
          <a:p>
            <a:r>
              <a:rPr lang="en-US" b="1" dirty="0"/>
              <a:t>Task:</a:t>
            </a:r>
            <a:r>
              <a:rPr lang="en-US" dirty="0"/>
              <a:t> Sentiment Analysis with Naive Bayes </a:t>
            </a:r>
            <a:r>
              <a:rPr lang="en-US" b="1" dirty="0"/>
              <a:t>Classification:</a:t>
            </a:r>
            <a:r>
              <a:rPr lang="en-US" dirty="0"/>
              <a:t> Binary (Positive or Negative) </a:t>
            </a:r>
            <a:r>
              <a:rPr lang="en-US" b="1" dirty="0"/>
              <a:t>Smoothing:</a:t>
            </a:r>
            <a:r>
              <a:rPr lang="en-US" dirty="0"/>
              <a:t> Add-1 Smoothing (a technique to address zero probabilities)</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867708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Multinomial Naive Bayes (Binary NB) provides a practical approach for sentiment analysis by focusing on word occurrence (presence/absence) and simplifying the model compared to standard Multinomial NB. This can be particularly effective when considering that, in sentiment analysis, the presence of specific words can be more informative than their exact frequency.</a:t>
            </a:r>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2200754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assigning probabilities to words and sentences in Naive Bayes classification is captured well in the image you sent. The equation P(s | c) = Π P(word | c) attempts to calculate the probability of an entire sentence (s) belonging to class c. </a:t>
            </a:r>
          </a:p>
        </p:txBody>
      </p:sp>
      <p:sp>
        <p:nvSpPr>
          <p:cNvPr id="4" name="Slide Number Placeholder 3"/>
          <p:cNvSpPr>
            <a:spLocks noGrp="1"/>
          </p:cNvSpPr>
          <p:nvPr>
            <p:ph type="sldNum" sz="quarter" idx="5"/>
          </p:nvPr>
        </p:nvSpPr>
        <p:spPr/>
        <p:txBody>
          <a:bodyPr/>
          <a:lstStyle/>
          <a:p>
            <a:fld id="{3EB9031F-EB71-7642-8F3C-6FDC1408CB92}" type="slidenum">
              <a:rPr lang="en-US" smtClean="0"/>
              <a:pPr/>
              <a:t>44</a:t>
            </a:fld>
            <a:endParaRPr lang="en-US"/>
          </a:p>
        </p:txBody>
      </p:sp>
    </p:spTree>
    <p:extLst>
      <p:ext uri="{BB962C8B-B14F-4D97-AF65-F5344CB8AC3E}">
        <p14:creationId xmlns:p14="http://schemas.microsoft.com/office/powerpoint/2010/main" val="3828495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image provides a mathematical notation for sentence probability, it's important to understand the limitations due to the conditional independence assumption in Naive Bayes. Naive Bayes typically focuses on document-level classification or uses word n-grams to account for some sentence structure information.</a:t>
            </a:r>
          </a:p>
        </p:txBody>
      </p:sp>
      <p:sp>
        <p:nvSpPr>
          <p:cNvPr id="4" name="Slide Number Placeholder 3"/>
          <p:cNvSpPr>
            <a:spLocks noGrp="1"/>
          </p:cNvSpPr>
          <p:nvPr>
            <p:ph type="sldNum" sz="quarter" idx="5"/>
          </p:nvPr>
        </p:nvSpPr>
        <p:spPr/>
        <p:txBody>
          <a:bodyPr/>
          <a:lstStyle/>
          <a:p>
            <a:fld id="{3EB9031F-EB71-7642-8F3C-6FDC1408CB92}" type="slidenum">
              <a:rPr lang="en-US" smtClean="0"/>
              <a:pPr/>
              <a:t>45</a:t>
            </a:fld>
            <a:endParaRPr lang="en-US"/>
          </a:p>
        </p:txBody>
      </p:sp>
    </p:spTree>
    <p:extLst>
      <p:ext uri="{BB962C8B-B14F-4D97-AF65-F5344CB8AC3E}">
        <p14:creationId xmlns:p14="http://schemas.microsoft.com/office/powerpoint/2010/main" val="1659783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wrote which Federalist papers? Identifying this task with the help of text classification. Text classification is a good starting point for author identification, but it should be used cautiously. For definitive authorship determination, it's often used in conjunction with other techniques like stylometry (manual analysis of writing style) or forensic linguistics.</a:t>
            </a:r>
          </a:p>
        </p:txBody>
      </p:sp>
      <p:sp>
        <p:nvSpPr>
          <p:cNvPr id="4" name="Slide Number Placeholder 3"/>
          <p:cNvSpPr>
            <a:spLocks noGrp="1"/>
          </p:cNvSpPr>
          <p:nvPr>
            <p:ph type="sldNum" sz="quarter" idx="5"/>
          </p:nvPr>
        </p:nvSpPr>
        <p:spPr/>
        <p:txBody>
          <a:bodyPr/>
          <a:lstStyle/>
          <a:p>
            <a:fld id="{3EB9031F-EB71-7642-8F3C-6FDC1408CB92}" type="slidenum">
              <a:rPr lang="en-US" smtClean="0"/>
              <a:pPr/>
              <a:t>4</a:t>
            </a:fld>
            <a:endParaRPr lang="en-US"/>
          </a:p>
        </p:txBody>
      </p:sp>
    </p:spTree>
    <p:extLst>
      <p:ext uri="{BB962C8B-B14F-4D97-AF65-F5344CB8AC3E}">
        <p14:creationId xmlns:p14="http://schemas.microsoft.com/office/powerpoint/2010/main" val="2913044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Naive Bayes with Laplace smoothing can be used to classify the sentiment of a document by calculating the likelihoods of the document belonging to the positive or negative class based on word probabilities. The class with the higher likelihood is assigned as the sentiment label.</a:t>
            </a:r>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725150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SpamAssassin</a:t>
            </a:r>
            <a:r>
              <a:rPr lang="en-US" dirty="0"/>
              <a:t> uses a combination of content analysis, header checks, structural analysis, and potentially blacklisted terms to create a score for an email. If the score exceeds a certain threshold, the email is classified as spam. These features are just a few examples, and </a:t>
            </a:r>
            <a:r>
              <a:rPr lang="en-US" dirty="0" err="1"/>
              <a:t>SpamAssassin</a:t>
            </a:r>
            <a:r>
              <a:rPr lang="en-US" dirty="0"/>
              <a:t> offers a vast range of tests to improve spam detection accuracy.</a:t>
            </a:r>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560757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some common evaluation metrics used for text classification with Naive Bayes:</a:t>
            </a:r>
            <a:endParaRPr lang="ko-KR" alt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49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50</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confusion matrix for a text classification task, likely sentiment analysis trying to classify documents as positive or negative. A confusion matrix helps visualize the performance of a classification model</a:t>
            </a:r>
          </a:p>
          <a:p>
            <a:r>
              <a:rPr lang="en-US" b="1" dirty="0"/>
              <a:t>Rows:</a:t>
            </a:r>
            <a:r>
              <a:rPr lang="en-US" dirty="0"/>
              <a:t> Represent the actual sentiment labels of the documents in the test data (ground truth).</a:t>
            </a:r>
            <a:r>
              <a:rPr lang="en-US" b="1" dirty="0"/>
              <a:t>Columns:</a:t>
            </a:r>
            <a:r>
              <a:rPr lang="en-US" dirty="0"/>
              <a:t> Represent the sentiment labels predicted by the model for the test data</a:t>
            </a:r>
            <a:endParaRPr lang="en-US" dirty="0">
              <a:latin typeface="Arial" charset="0"/>
              <a:ea typeface="ＭＳ Ｐゴシック" charset="0"/>
              <a:cs typeface="ＭＳ Ｐゴシック"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51</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dirty="0"/>
              <a:t>Precision:</a:t>
            </a:r>
            <a:endParaRPr lang="en-US" dirty="0"/>
          </a:p>
          <a:p>
            <a:pPr>
              <a:buFont typeface="Arial" panose="020B0604020202020204" pitchFamily="34" charset="0"/>
              <a:buChar char="•"/>
            </a:pPr>
            <a:r>
              <a:rPr lang="en-US" dirty="0"/>
              <a:t>Precision measures the proportion of documents classified as a particular class that actually belong to that class. It's calculated as the number of true positives divided by the sum of true positives and false positives (documents incorrectly classified as belonging to the class).</a:t>
            </a:r>
          </a:p>
          <a:p>
            <a:r>
              <a:rPr lang="en-US" b="1" dirty="0"/>
              <a:t>Recall:</a:t>
            </a:r>
            <a:endParaRPr lang="en-US" dirty="0"/>
          </a:p>
          <a:p>
            <a:pPr>
              <a:buFont typeface="Arial" panose="020B0604020202020204" pitchFamily="34" charset="0"/>
              <a:buChar char="•"/>
            </a:pPr>
            <a:r>
              <a:rPr lang="en-US" dirty="0"/>
              <a:t>Recall measures the proportion of documents belonging to a particular class that are correctly classified by the model. It's calculated as the number of true positives divided by the sum of true positives and false negatives (documents belonging to the class that were classified as something else).</a:t>
            </a:r>
          </a:p>
          <a:p>
            <a:endParaRPr lang="en-US" dirty="0">
              <a:latin typeface="Arial" charset="0"/>
              <a:ea typeface="ＭＳ Ｐゴシック" charset="0"/>
              <a:cs typeface="ＭＳ Ｐゴシック"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52</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The F measure (also known as the F-score or F1 score) is a combined measure that assesses the precision (P) and recall (R) tradeoff and is a type of weighted harmonic mean. The F1 score is particularly useful when the class distribution is uneven and when false positives and false negatives have a similar cost. It is often used in NLP tasks such as text classification, where the goal is to assign a document or a piece of text to one or more categories or classes. </a:t>
            </a:r>
            <a:endParaRPr lang="en-US" dirty="0">
              <a:latin typeface="Arial" charset="0"/>
              <a:ea typeface="ＭＳ Ｐゴシック" charset="0"/>
              <a:cs typeface="ＭＳ Ｐゴシック"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Reuters-21578 dataset is a widely used collection of newswire documents for text classification research. It's a benchmark dataset commonly used to evaluate various algorithms for text classification tasks, including sentiment analysis, topic modeling, and spam filtering.</a:t>
            </a:r>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53158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document in the Reuters Text Categorization dataset (Reuters-21578) typically follows a simple format with several key components:</a:t>
            </a:r>
          </a:p>
          <a:p>
            <a:pPr>
              <a:buFont typeface="Arial" panose="020B0604020202020204" pitchFamily="34" charset="0"/>
              <a:buChar char="•"/>
            </a:pPr>
            <a:r>
              <a:rPr lang="en-US" b="1" dirty="0"/>
              <a:t>Document ID, Text, Class labels (Optional), </a:t>
            </a:r>
            <a:endParaRPr lang="en-US" dirty="0"/>
          </a:p>
          <a:p>
            <a:pPr>
              <a:buFont typeface="Arial" panose="020B0604020202020204" pitchFamily="34" charset="0"/>
              <a:buChar char="•"/>
            </a:pPr>
            <a:r>
              <a:rPr lang="en-US" b="1" dirty="0"/>
              <a:t>Delimiters: </a:t>
            </a:r>
            <a:r>
              <a:rPr lang="en-US" dirty="0"/>
              <a:t>Specific symbols or characters might separate the document ID, text, and class labels.</a:t>
            </a:r>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28401957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3370548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f1 ignores true </a:t>
            </a:r>
            <a:r>
              <a:rPr lang="en-US" dirty="0" err="1"/>
              <a:t>negs</a:t>
            </a:r>
            <a:r>
              <a:rPr lang="en-US" baseline="0" dirty="0"/>
              <a:t> </a:t>
            </a:r>
            <a:r>
              <a:rPr lang="en-US" dirty="0"/>
              <a:t>and its magnitude is mostly determined by the number of true positives, large classes dominate small classes in </a:t>
            </a:r>
            <a:r>
              <a:rPr lang="en-US" dirty="0" err="1"/>
              <a:t>microaverage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653478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Saigon. Grey, Anthony</a:t>
            </a:r>
          </a:p>
          <a:p>
            <a:r>
              <a:rPr lang="en-US" dirty="0"/>
              <a:t>#2: </a:t>
            </a:r>
            <a:r>
              <a:rPr lang="en-US" baseline="0" dirty="0"/>
              <a:t> </a:t>
            </a:r>
            <a:r>
              <a:rPr lang="en-US" dirty="0"/>
              <a:t>Jerusalem the Golden. Drabble, Margaret</a:t>
            </a:r>
          </a:p>
          <a:p>
            <a:r>
              <a:rPr lang="en-US" dirty="0"/>
              <a:t>From </a:t>
            </a:r>
            <a:r>
              <a:rPr lang="en-US" dirty="0" err="1"/>
              <a:t>shlomo</a:t>
            </a:r>
            <a:r>
              <a:rPr lang="en-US" baseline="0" dirty="0"/>
              <a:t> </a:t>
            </a:r>
            <a:r>
              <a:rPr lang="en-US" baseline="0" dirty="0" err="1"/>
              <a:t>argamon</a:t>
            </a:r>
            <a:endParaRPr lang="en-US" baseline="0" dirty="0"/>
          </a:p>
          <a:p>
            <a:r>
              <a:rPr lang="en-US" dirty="0"/>
              <a:t>Text classification is a good starting point for author identification, but it should be used cautiously. For definitive authorship determination, it's often used in conjunction with other techniques like stylometry (manual analysis of writing style) or forensic linguistics.</a:t>
            </a:r>
          </a:p>
        </p:txBody>
      </p:sp>
      <p:sp>
        <p:nvSpPr>
          <p:cNvPr id="4" name="Slide Number Placeholder 3"/>
          <p:cNvSpPr>
            <a:spLocks noGrp="1"/>
          </p:cNvSpPr>
          <p:nvPr>
            <p:ph type="sldNum" sz="quarter" idx="10"/>
          </p:nvPr>
        </p:nvSpPr>
        <p:spPr/>
        <p:txBody>
          <a:bodyPr/>
          <a:lstStyle/>
          <a:p>
            <a:fld id="{3EB9031F-EB71-7642-8F3C-6FDC1408CB92}" type="slidenum">
              <a:rPr lang="en-US" smtClean="0"/>
              <a:pPr/>
              <a:t>5</a:t>
            </a:fld>
            <a:endParaRPr lang="en-US"/>
          </a:p>
        </p:txBody>
      </p:sp>
    </p:spTree>
    <p:extLst>
      <p:ext uri="{BB962C8B-B14F-4D97-AF65-F5344CB8AC3E}">
        <p14:creationId xmlns:p14="http://schemas.microsoft.com/office/powerpoint/2010/main" val="40002796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development test sets and cross-validation are essential tools for evaluating machine learning models and avoiding overfitting. Understanding their strengths and limitations helps you choose the most appropriate approach for your specific task and data size.</a:t>
            </a:r>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11239342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Text classification, despite its power, faces several practical issues that need to be addressed for successful real-world applications. Here are some key challenges: </a:t>
            </a:r>
            <a:r>
              <a:rPr lang="en-US" b="1" dirty="0"/>
              <a:t>Data Quality and Preprocessing, Feature Engineering, Model Selection and Training.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Addressing these practical issues is crucial for building robust and effective text classification systems that can handle real-world text data effectively.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2723984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Manually Written Rules:</a:t>
            </a:r>
            <a:endParaRPr lang="en-US" dirty="0"/>
          </a:p>
          <a:p>
            <a:pPr>
              <a:buFont typeface="Arial" panose="020B0604020202020204" pitchFamily="34" charset="0"/>
              <a:buChar char="•"/>
            </a:pPr>
            <a:r>
              <a:rPr lang="en-US" b="1" dirty="0"/>
              <a:t>Pros:</a:t>
            </a:r>
            <a:r>
              <a:rPr lang="en-US" dirty="0"/>
              <a:t> No training data needed: You can define rules based on your understanding of the text and classification criteria.</a:t>
            </a:r>
          </a:p>
          <a:p>
            <a:pPr>
              <a:buFont typeface="Arial" panose="020B0604020202020204" pitchFamily="34" charset="0"/>
              <a:buChar char="•"/>
            </a:pPr>
            <a:r>
              <a:rPr lang="en-US" b="1" dirty="0"/>
              <a:t>Cons:</a:t>
            </a:r>
            <a:r>
              <a:rPr lang="en-US" dirty="0"/>
              <a:t> Limited complexity: Rules might not capture all the nuances of language and can struggle with unseen variations.</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2409442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Limited Data:</a:t>
            </a:r>
            <a:r>
              <a:rPr lang="en-US" dirty="0"/>
              <a:t> If you have very little training data available, building a machine learning model might not be feasible.</a:t>
            </a:r>
          </a:p>
          <a:p>
            <a:pPr>
              <a:buFont typeface="Arial" panose="020B0604020202020204" pitchFamily="34" charset="0"/>
              <a:buChar char="•"/>
            </a:pPr>
            <a:r>
              <a:rPr lang="en-US" b="1" dirty="0"/>
              <a:t>Simple Classification Tasks:</a:t>
            </a:r>
            <a:r>
              <a:rPr lang="en-US" dirty="0"/>
              <a:t> For tasks with well-defined criteria and limited variations in text patterns, rules can be effective.</a:t>
            </a:r>
          </a:p>
          <a:p>
            <a:pPr>
              <a:buFont typeface="Arial" panose="020B0604020202020204" pitchFamily="34" charset="0"/>
              <a:buChar char="•"/>
            </a:pPr>
            <a:r>
              <a:rPr lang="en-US" b="1" dirty="0"/>
              <a:t>Explainability is Crucial:</a:t>
            </a:r>
            <a:r>
              <a:rPr lang="en-US" dirty="0"/>
              <a:t> If you need to understand why a particular text is classified in a certain way, rules provide clear reasoning.</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1500403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Pros                                                                                                Cons                    </a:t>
            </a:r>
          </a:p>
          <a:p>
            <a:r>
              <a:rPr lang="en-US" dirty="0"/>
              <a:t>SVM                                               Powerful, handles high-dimensional data                                      Less interpretable, can be computationally expensive</a:t>
            </a:r>
          </a:p>
          <a:p>
            <a:r>
              <a:rPr lang="en-US" dirty="0"/>
              <a:t>Regularized Logistic </a:t>
            </a:r>
          </a:p>
          <a:p>
            <a:r>
              <a:rPr lang="en-US" dirty="0"/>
              <a:t>Regression                                     Interpretable, good balance with performance                            Might require more data for complex tasks</a:t>
            </a:r>
          </a:p>
          <a:p>
            <a:r>
              <a:rPr lang="en-US" dirty="0"/>
              <a:t>User-Interpretable </a:t>
            </a:r>
          </a:p>
          <a:p>
            <a:r>
              <a:rPr lang="en-US" dirty="0"/>
              <a:t>Decision Trees                               Easy to understand, good for quick fixes                                         Less powerful for complex tasks</a:t>
            </a:r>
          </a:p>
        </p:txBody>
      </p:sp>
      <p:sp>
        <p:nvSpPr>
          <p:cNvPr id="4" name="Slide Number Placeholder 3"/>
          <p:cNvSpPr>
            <a:spLocks noGrp="1"/>
          </p:cNvSpPr>
          <p:nvPr>
            <p:ph type="sldNum" sz="quarter" idx="5"/>
          </p:nvPr>
        </p:nvSpPr>
        <p:spPr/>
        <p:txBody>
          <a:bodyPr/>
          <a:lstStyle/>
          <a:p>
            <a:fld id="{3EB9031F-EB71-7642-8F3C-6FDC1408CB92}" type="slidenum">
              <a:rPr lang="en-US" smtClean="0"/>
              <a:pPr/>
              <a:t>65</a:t>
            </a:fld>
            <a:endParaRPr lang="en-US"/>
          </a:p>
        </p:txBody>
      </p:sp>
    </p:spTree>
    <p:extLst>
      <p:ext uri="{BB962C8B-B14F-4D97-AF65-F5344CB8AC3E}">
        <p14:creationId xmlns:p14="http://schemas.microsoft.com/office/powerpoint/2010/main" val="3296620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Naive Bayes offers a valuable trade-off between accuracy, efficiency, and interpretability. It's a strong contender for text classification tasks, especially when speed, ease of use, and handling large datasets are priorities. For tasks requiring absolute top accuracy and have the resources for training more complex models, SVMs or deep learning approaches might be explored, but they come at the cost of training time and interpretability.</a:t>
            </a:r>
          </a:p>
        </p:txBody>
      </p:sp>
      <p:sp>
        <p:nvSpPr>
          <p:cNvPr id="4" name="Slide Number Placeholder 3"/>
          <p:cNvSpPr>
            <a:spLocks noGrp="1"/>
          </p:cNvSpPr>
          <p:nvPr>
            <p:ph type="sldNum" sz="quarter" idx="5"/>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2785005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different memory models included in the graph:</a:t>
            </a:r>
          </a:p>
          <a:p>
            <a:pPr>
              <a:buFont typeface="Arial" panose="020B0604020202020204" pitchFamily="34" charset="0"/>
              <a:buChar char="•"/>
            </a:pPr>
            <a:r>
              <a:rPr lang="en-US" dirty="0"/>
              <a:t>Perceptron</a:t>
            </a:r>
          </a:p>
          <a:p>
            <a:pPr>
              <a:buFont typeface="Arial" panose="020B0604020202020204" pitchFamily="34" charset="0"/>
              <a:buChar char="•"/>
            </a:pPr>
            <a:r>
              <a:rPr lang="en-US" dirty="0"/>
              <a:t>Naive Bayes</a:t>
            </a:r>
          </a:p>
          <a:p>
            <a:pPr>
              <a:buFont typeface="Arial" panose="020B0604020202020204" pitchFamily="34" charset="0"/>
              <a:buChar char="•"/>
            </a:pPr>
            <a:r>
              <a:rPr lang="en-US" dirty="0"/>
              <a:t>Something labeled "--Memory-Based"</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67</a:t>
            </a:fld>
            <a:endParaRPr lang="en-US"/>
          </a:p>
        </p:txBody>
      </p:sp>
    </p:spTree>
    <p:extLst>
      <p:ext uri="{BB962C8B-B14F-4D97-AF65-F5344CB8AC3E}">
        <p14:creationId xmlns:p14="http://schemas.microsoft.com/office/powerpoint/2010/main" val="3681165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two-step approach of automatic classification followed by manual review is a common and effective strategy for many tasks, including text classification.</a:t>
            </a:r>
          </a:p>
          <a:p>
            <a:r>
              <a:rPr lang="en-US" b="1" dirty="0"/>
              <a:t>Automatic Classification:</a:t>
            </a:r>
            <a:endParaRPr lang="en-US" dirty="0"/>
          </a:p>
          <a:p>
            <a:pPr>
              <a:buFont typeface="Arial" panose="020B0604020202020204" pitchFamily="34" charset="0"/>
              <a:buChar char="•"/>
            </a:pPr>
            <a:r>
              <a:rPr lang="en-US" dirty="0"/>
              <a:t>A machine learning model, like Naive Bayes, SVM, or a deep learning model, is trained on labeled data to classify documents into predefined categories.</a:t>
            </a:r>
          </a:p>
          <a:p>
            <a:r>
              <a:rPr lang="en-US" b="1" dirty="0"/>
              <a:t>Manual Review:</a:t>
            </a:r>
            <a:endParaRPr lang="en-US" dirty="0"/>
          </a:p>
          <a:p>
            <a:pPr>
              <a:buFont typeface="Arial" panose="020B0604020202020204" pitchFamily="34" charset="0"/>
              <a:buChar char="•"/>
            </a:pPr>
            <a:r>
              <a:rPr lang="en-US" dirty="0"/>
              <a:t>A subset of documents is then reviewed by human experts. This subset typically falls into one of these categories-</a:t>
            </a:r>
            <a:r>
              <a:rPr lang="en-US" b="1" dirty="0"/>
              <a:t>Uncertain, Difficult, New</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1562047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are the examples of movie reviews and are identified as positive or negative with the help of Text Classification. Sentiment analysis aims to categorize text data into sentiment classes, typically positive, negative, or neutral.</a:t>
            </a:r>
          </a:p>
          <a:p>
            <a:r>
              <a:rPr lang="en-US" dirty="0"/>
              <a:t>Sentiment analysis leverages text classification to automate the process of identifying the emotional tone or opinion conveyed in a piece of text.</a:t>
            </a:r>
          </a:p>
        </p:txBody>
      </p:sp>
      <p:sp>
        <p:nvSpPr>
          <p:cNvPr id="4" name="Slide Number Placeholder 3"/>
          <p:cNvSpPr>
            <a:spLocks noGrp="1"/>
          </p:cNvSpPr>
          <p:nvPr>
            <p:ph type="sldNum" sz="quarter" idx="5"/>
          </p:nvPr>
        </p:nvSpPr>
        <p:spPr/>
        <p:txBody>
          <a:bodyPr/>
          <a:lstStyle/>
          <a:p>
            <a:fld id="{3EB9031F-EB71-7642-8F3C-6FDC1408CB92}" type="slidenum">
              <a:rPr lang="en-US" smtClean="0"/>
              <a:pPr/>
              <a:t>6</a:t>
            </a:fld>
            <a:endParaRPr lang="en-US"/>
          </a:p>
        </p:txBody>
      </p:sp>
    </p:spTree>
    <p:extLst>
      <p:ext uri="{BB962C8B-B14F-4D97-AF65-F5344CB8AC3E}">
        <p14:creationId xmlns:p14="http://schemas.microsoft.com/office/powerpoint/2010/main" val="3264062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Text classification can be used to identify the subject of an article in a few ways: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Predefined </a:t>
            </a:r>
            <a:r>
              <a:rPr lang="en-US" b="1" dirty="0" err="1"/>
              <a:t>Categories:</a:t>
            </a:r>
            <a:r>
              <a:rPr lang="en-US" dirty="0" err="1"/>
              <a:t>classifier</a:t>
            </a:r>
            <a:r>
              <a:rPr lang="en-US" dirty="0"/>
              <a:t> can be trained on a dataset of articles where each article belongs to a specific category (e.g., sports, politics, technology).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Topic </a:t>
            </a:r>
            <a:r>
              <a:rPr lang="en-US" b="1" dirty="0" err="1"/>
              <a:t>Modeling:</a:t>
            </a:r>
            <a:r>
              <a:rPr lang="en-US" dirty="0" err="1"/>
              <a:t>This</a:t>
            </a:r>
            <a:r>
              <a:rPr lang="en-US" dirty="0"/>
              <a:t> technique goes beyond assigning a single category. It identifies latent topics within the text.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Hierarchical </a:t>
            </a:r>
            <a:r>
              <a:rPr lang="en-US" b="1" dirty="0" err="1"/>
              <a:t>Classification:</a:t>
            </a:r>
            <a:r>
              <a:rPr lang="en-US" dirty="0" err="1"/>
              <a:t>This</a:t>
            </a:r>
            <a:r>
              <a:rPr lang="en-US" dirty="0"/>
              <a:t> approach combines the above methods by using a hierarchy of categories.</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a:t>
            </a:fld>
            <a:endParaRPr lang="en-US"/>
          </a:p>
        </p:txBody>
      </p:sp>
    </p:spTree>
    <p:extLst>
      <p:ext uri="{BB962C8B-B14F-4D97-AF65-F5344CB8AC3E}">
        <p14:creationId xmlns:p14="http://schemas.microsoft.com/office/powerpoint/2010/main" val="2263368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applications of the Text Classification</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a:t>
            </a:fld>
            <a:endParaRPr lang="en-US"/>
          </a:p>
        </p:txBody>
      </p:sp>
    </p:spTree>
    <p:extLst>
      <p:ext uri="{BB962C8B-B14F-4D97-AF65-F5344CB8AC3E}">
        <p14:creationId xmlns:p14="http://schemas.microsoft.com/office/powerpoint/2010/main" val="828995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Input:</a:t>
            </a:r>
            <a:r>
              <a:rPr lang="en-US" dirty="0"/>
              <a:t> Text data (documents, emails, messages etc.)</a:t>
            </a:r>
          </a:p>
          <a:p>
            <a:pPr>
              <a:buFont typeface="Arial" panose="020B0604020202020204" pitchFamily="34" charset="0"/>
              <a:buChar char="•"/>
            </a:pPr>
            <a:r>
              <a:rPr lang="en-US" b="1" dirty="0"/>
              <a:t>Process:</a:t>
            </a:r>
            <a:r>
              <a:rPr lang="en-US" dirty="0"/>
              <a:t> </a:t>
            </a:r>
          </a:p>
          <a:p>
            <a:pPr marL="742950" lvl="1" indent="-285750">
              <a:buFont typeface="Arial" panose="020B0604020202020204" pitchFamily="34" charset="0"/>
              <a:buChar char="•"/>
            </a:pPr>
            <a:r>
              <a:rPr lang="en-US" dirty="0"/>
              <a:t>NLP techniques: Analyzing the text for meaning, including parts of speech, word relationships, and sometimes even sentiment.</a:t>
            </a:r>
          </a:p>
          <a:p>
            <a:pPr marL="742950" lvl="1" indent="-285750">
              <a:buFont typeface="Arial" panose="020B0604020202020204" pitchFamily="34" charset="0"/>
              <a:buChar char="•"/>
            </a:pPr>
            <a:r>
              <a:rPr lang="en-US" dirty="0"/>
              <a:t>Machine Learning (often supervised): Training a model to recognize patterns in labeled data (text with pre-assigned categories). This allows the model to categorize new, unseen text.</a:t>
            </a:r>
          </a:p>
          <a:p>
            <a:pPr>
              <a:buFont typeface="Arial" panose="020B0604020202020204" pitchFamily="34" charset="0"/>
              <a:buChar char="•"/>
            </a:pPr>
            <a:r>
              <a:rPr lang="en-US" b="1" dirty="0"/>
              <a:t>Output:</a:t>
            </a:r>
            <a:r>
              <a:rPr lang="en-US" dirty="0"/>
              <a:t> Assigning a predefined category label to the text data.</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a:t>
            </a:fld>
            <a:endParaRPr lang="en-US"/>
          </a:p>
        </p:txBody>
      </p:sp>
    </p:spTree>
    <p:extLst>
      <p:ext uri="{BB962C8B-B14F-4D97-AF65-F5344CB8AC3E}">
        <p14:creationId xmlns:p14="http://schemas.microsoft.com/office/powerpoint/2010/main" val="2033563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85750"/>
            <a:ext cx="8077200" cy="742950"/>
          </a:xfrm>
        </p:spPr>
        <p:txBody>
          <a:bodyPr/>
          <a:lstStyle/>
          <a:p>
            <a:r>
              <a:rPr lang="en-US"/>
              <a:t>Click to edit Master title style</a:t>
            </a:r>
          </a:p>
        </p:txBody>
      </p:sp>
      <p:sp>
        <p:nvSpPr>
          <p:cNvPr id="3" name="Text Placeholder 2"/>
          <p:cNvSpPr>
            <a:spLocks noGrp="1"/>
          </p:cNvSpPr>
          <p:nvPr>
            <p:ph type="body" sz="half" idx="1"/>
          </p:nvPr>
        </p:nvSpPr>
        <p:spPr>
          <a:xfrm>
            <a:off x="685800" y="1314450"/>
            <a:ext cx="3810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14450"/>
            <a:ext cx="3810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73E132B-8114-9C40-BEEF-D3730B172957}" type="slidenum">
              <a:rPr lang="en-US"/>
              <a:pPr/>
              <a:t>‹#›</a:t>
            </a:fld>
            <a:endParaRPr lang="en-US"/>
          </a:p>
        </p:txBody>
      </p:sp>
    </p:spTree>
    <p:extLst>
      <p:ext uri="{BB962C8B-B14F-4D97-AF65-F5344CB8AC3E}">
        <p14:creationId xmlns:p14="http://schemas.microsoft.com/office/powerpoint/2010/main" val="317526271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85750"/>
            <a:ext cx="8077200" cy="742950"/>
          </a:xfrm>
        </p:spPr>
        <p:txBody>
          <a:bodyPr/>
          <a:lstStyle/>
          <a:p>
            <a:r>
              <a:rPr lang="en-US"/>
              <a:t>Click to edit Master title style</a:t>
            </a:r>
          </a:p>
        </p:txBody>
      </p:sp>
      <p:sp>
        <p:nvSpPr>
          <p:cNvPr id="3" name="Content Placeholder 2"/>
          <p:cNvSpPr>
            <a:spLocks noGrp="1"/>
          </p:cNvSpPr>
          <p:nvPr>
            <p:ph sz="half" idx="1"/>
          </p:nvPr>
        </p:nvSpPr>
        <p:spPr>
          <a:xfrm>
            <a:off x="685800" y="1314450"/>
            <a:ext cx="3810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314450"/>
            <a:ext cx="3810000" cy="177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200400"/>
            <a:ext cx="3810000" cy="177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fld id="{7575C677-3EFC-664E-9CFB-474B877C6D06}" type="slidenum">
              <a:rPr lang="en-US"/>
              <a:pPr/>
              <a:t>‹#›</a:t>
            </a:fld>
            <a:endParaRPr lang="en-US"/>
          </a:p>
        </p:txBody>
      </p:sp>
    </p:spTree>
    <p:extLst>
      <p:ext uri="{BB962C8B-B14F-4D97-AF65-F5344CB8AC3E}">
        <p14:creationId xmlns:p14="http://schemas.microsoft.com/office/powerpoint/2010/main" val="380476993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8"/>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 id="2147483713" r:id="rId15"/>
    <p:sldLayoutId id="2147483714" r:id="rId16"/>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oleObject" Target="../embeddings/oleObject2.bin"/><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oleObject" Target="../embeddings/oleObject11.bin"/><Relationship Id="rId4" Type="http://schemas.openxmlformats.org/officeDocument/2006/relationships/image" Target="../media/image39.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2.emf"/><Relationship Id="rId5" Type="http://schemas.openxmlformats.org/officeDocument/2006/relationships/oleObject" Target="../embeddings/oleObject14.bin"/><Relationship Id="rId4" Type="http://schemas.openxmlformats.org/officeDocument/2006/relationships/image" Target="../media/image4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oleObject" Target="../embeddings/oleObject16.bin"/><Relationship Id="rId4" Type="http://schemas.openxmlformats.org/officeDocument/2006/relationships/image" Target="../media/image43.emf"/></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47.emf"/><Relationship Id="rId5" Type="http://schemas.openxmlformats.org/officeDocument/2006/relationships/oleObject" Target="../embeddings/oleObject18.bin"/><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oleObject" Target="../embeddings/oleObject20.bin"/><Relationship Id="rId4" Type="http://schemas.openxmlformats.org/officeDocument/2006/relationships/image" Target="../media/image51.emf"/><Relationship Id="rId9" Type="http://schemas.openxmlformats.org/officeDocument/2006/relationships/oleObject" Target="../embeddings/oleObject22.bin"/></Relationships>
</file>

<file path=ppt/slides/_rels/slide47.xml.rels><?xml version="1.0" encoding="UTF-8" standalone="yes"?>
<Relationships xmlns="http://schemas.openxmlformats.org/package/2006/relationships"><Relationship Id="rId3" Type="http://schemas.openxmlformats.org/officeDocument/2006/relationships/hyperlink" Target="http://spamassassin.apache.org/tests_3_3_x.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0.emf"/><Relationship Id="rId2"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59.emf"/><Relationship Id="rId4" Type="http://schemas.openxmlformats.org/officeDocument/2006/relationships/oleObject" Target="../embeddings/oleObject25.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a:xfrm>
            <a:off x="722313" y="3305176"/>
            <a:ext cx="7772400" cy="1021556"/>
          </a:xfrm>
        </p:spPr>
        <p:txBody>
          <a:bodyPr wrap="square" anchor="t">
            <a:normAutofit/>
          </a:bodyPr>
          <a:lstStyle/>
          <a:p>
            <a:r>
              <a:rPr lang="en-US"/>
              <a:t>Text Classification and Na</a:t>
            </a:r>
            <a:r>
              <a:rPr lang="fr-FR"/>
              <a:t>ï</a:t>
            </a:r>
            <a:r>
              <a:rPr lang="en-US" err="1"/>
              <a:t>ve</a:t>
            </a:r>
            <a:r>
              <a:rPr lang="en-US"/>
              <a:t> Bayes</a:t>
            </a:r>
          </a:p>
        </p:txBody>
      </p:sp>
      <p:sp>
        <p:nvSpPr>
          <p:cNvPr id="16387" name="Rectangle 6"/>
          <p:cNvSpPr>
            <a:spLocks noGrp="1" noChangeArrowheads="1"/>
          </p:cNvSpPr>
          <p:nvPr>
            <p:ph type="body" idx="1"/>
          </p:nvPr>
        </p:nvSpPr>
        <p:spPr>
          <a:xfrm>
            <a:off x="722313" y="2180035"/>
            <a:ext cx="7772400" cy="1125140"/>
          </a:xfrm>
        </p:spPr>
        <p:txBody>
          <a:bodyPr wrap="square" anchor="b">
            <a:normAutofit/>
          </a:bodyPr>
          <a:lstStyle/>
          <a:p>
            <a:pPr eaLnBrk="1" hangingPunct="1">
              <a:buFont typeface="Times" charset="0"/>
              <a:buNone/>
            </a:pPr>
            <a:r>
              <a:rPr lang="en-US"/>
              <a:t>The Task of Text Classification</a:t>
            </a:r>
          </a:p>
        </p:txBody>
      </p:sp>
      <p:sp>
        <p:nvSpPr>
          <p:cNvPr id="16392" name="Slide Number Placeholder 3">
            <a:extLst>
              <a:ext uri="{FF2B5EF4-FFF2-40B4-BE49-F238E27FC236}">
                <a16:creationId xmlns:a16="http://schemas.microsoft.com/office/drawing/2014/main" id="{60EBF59E-3C6C-D31E-F6F2-1820DB42A368}"/>
              </a:ext>
            </a:extLst>
          </p:cNvPr>
          <p:cNvSpPr>
            <a:spLocks noGrp="1"/>
          </p:cNvSpPr>
          <p:nvPr>
            <p:ph type="sldNum" sz="quarter" idx="12"/>
          </p:nvPr>
        </p:nvSpPr>
        <p:spPr>
          <a:xfrm>
            <a:off x="304800" y="4705350"/>
            <a:ext cx="1981200" cy="342900"/>
          </a:xfrm>
        </p:spPr>
        <p:txBody>
          <a:bodyPr/>
          <a:lstStyle/>
          <a:p>
            <a:pPr>
              <a:spcAft>
                <a:spcPts val="600"/>
              </a:spcAft>
            </a:pPr>
            <a:fld id="{9C2BDC8F-D922-0A4E-AAA0-9C7D97FF3D71}" type="slidenum">
              <a:rPr lang="en-US"/>
              <a:pPr>
                <a:spcAft>
                  <a:spcPts val="600"/>
                </a:spcAft>
              </a:pPr>
              <a:t>1</a:t>
            </a:fld>
            <a:endParaRPr lang="en-US"/>
          </a:p>
        </p:txBody>
      </p:sp>
      <p:pic>
        <p:nvPicPr>
          <p:cNvPr id="2" name="Picture 1">
            <a:extLst>
              <a:ext uri="{FF2B5EF4-FFF2-40B4-BE49-F238E27FC236}">
                <a16:creationId xmlns:a16="http://schemas.microsoft.com/office/drawing/2014/main" id="{8AA0AE59-BD83-5430-E218-37BD8E818169}"/>
              </a:ext>
            </a:extLst>
          </p:cNvPr>
          <p:cNvPicPr>
            <a:picLocks noChangeAspect="1"/>
          </p:cNvPicPr>
          <p:nvPr/>
        </p:nvPicPr>
        <p:blipFill>
          <a:blip r:embed="rId3"/>
          <a:stretch>
            <a:fillRect/>
          </a:stretch>
        </p:blipFill>
        <p:spPr>
          <a:xfrm>
            <a:off x="0" y="124830"/>
            <a:ext cx="9144000" cy="4893839"/>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xfrm>
            <a:off x="1371600" y="381000"/>
            <a:ext cx="7467600" cy="742950"/>
          </a:xfrm>
        </p:spPr>
        <p:txBody>
          <a:bodyPr wrap="square" anchor="b">
            <a:normAutofit/>
          </a:bodyPr>
          <a:lstStyle/>
          <a:p>
            <a:pPr>
              <a:lnSpc>
                <a:spcPct val="90000"/>
              </a:lnSpc>
            </a:pPr>
            <a:r>
              <a:rPr lang="en-US" sz="2200"/>
              <a:t>Classification Methods: </a:t>
            </a:r>
            <a:br>
              <a:rPr lang="en-US" sz="2200"/>
            </a:br>
            <a:r>
              <a:rPr lang="en-US" sz="2200"/>
              <a:t>Hand-coded rules</a:t>
            </a:r>
          </a:p>
        </p:txBody>
      </p:sp>
      <p:sp>
        <p:nvSpPr>
          <p:cNvPr id="27657" name="Slide Number Placeholder 3">
            <a:extLst>
              <a:ext uri="{FF2B5EF4-FFF2-40B4-BE49-F238E27FC236}">
                <a16:creationId xmlns:a16="http://schemas.microsoft.com/office/drawing/2014/main" id="{8F6F1D9B-D384-F5DB-43C0-C7FB4EF32A7F}"/>
              </a:ext>
            </a:extLst>
          </p:cNvPr>
          <p:cNvSpPr>
            <a:spLocks noGrp="1"/>
          </p:cNvSpPr>
          <p:nvPr>
            <p:ph type="sldNum" sz="quarter" idx="12"/>
          </p:nvPr>
        </p:nvSpPr>
        <p:spPr>
          <a:xfrm>
            <a:off x="304800" y="4705350"/>
            <a:ext cx="1981200" cy="342900"/>
          </a:xfrm>
        </p:spPr>
        <p:txBody>
          <a:bodyPr/>
          <a:lstStyle/>
          <a:p>
            <a:pPr>
              <a:spcAft>
                <a:spcPts val="600"/>
              </a:spcAft>
            </a:pPr>
            <a:fld id="{10F35DC5-7E65-8247-99AB-4E984F8A921E}" type="slidenum">
              <a:rPr lang="en-US"/>
              <a:pPr>
                <a:spcAft>
                  <a:spcPts val="600"/>
                </a:spcAft>
              </a:pPr>
              <a:t>10</a:t>
            </a:fld>
            <a:endParaRPr lang="en-US"/>
          </a:p>
        </p:txBody>
      </p:sp>
      <p:graphicFrame>
        <p:nvGraphicFramePr>
          <p:cNvPr id="27653" name="Rectangle 5">
            <a:extLst>
              <a:ext uri="{FF2B5EF4-FFF2-40B4-BE49-F238E27FC236}">
                <a16:creationId xmlns:a16="http://schemas.microsoft.com/office/drawing/2014/main" id="{BEEC870E-5AD9-5B3B-FF6C-9DE34B3A0261}"/>
              </a:ext>
            </a:extLst>
          </p:cNvPr>
          <p:cNvGraphicFramePr>
            <a:graphicFrameLocks noGrp="1"/>
          </p:cNvGraphicFramePr>
          <p:nvPr>
            <p:ph idx="1"/>
            <p:extLst>
              <p:ext uri="{D42A27DB-BD31-4B8C-83A1-F6EECF244321}">
                <p14:modId xmlns:p14="http://schemas.microsoft.com/office/powerpoint/2010/main" val="1491757788"/>
              </p:ext>
            </p:extLst>
          </p:nvPr>
        </p:nvGraphicFramePr>
        <p:xfrm>
          <a:off x="304800" y="1352550"/>
          <a:ext cx="8534400" cy="333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331373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57200"/>
            <a:ext cx="7467600" cy="742950"/>
          </a:xfrm>
        </p:spPr>
        <p:txBody>
          <a:bodyPr/>
          <a:lstStyle/>
          <a:p>
            <a:r>
              <a:rPr lang="en-US" sz="3600" dirty="0"/>
              <a:t>Classification Methods:</a:t>
            </a:r>
            <a:br>
              <a:rPr lang="en-US" sz="3600" dirty="0"/>
            </a:br>
            <a:r>
              <a:rPr lang="en-US" sz="3600" dirty="0"/>
              <a:t>Supervised Machine Learning</a:t>
            </a:r>
          </a:p>
        </p:txBody>
      </p:sp>
      <p:sp>
        <p:nvSpPr>
          <p:cNvPr id="3" name="Content Placeholder 2"/>
          <p:cNvSpPr>
            <a:spLocks noGrp="1"/>
          </p:cNvSpPr>
          <p:nvPr>
            <p:ph idx="1"/>
          </p:nvPr>
        </p:nvSpPr>
        <p:spPr/>
        <p:txBody>
          <a:bodyPr/>
          <a:lstStyle/>
          <a:p>
            <a:r>
              <a:rPr lang="en-US" sz="2800" i="1" dirty="0">
                <a:latin typeface="Calibri" charset="0"/>
              </a:rPr>
              <a:t>Input: </a:t>
            </a:r>
          </a:p>
          <a:p>
            <a:pPr lvl="1"/>
            <a:r>
              <a:rPr lang="en-US" sz="2400" dirty="0">
                <a:latin typeface="Calibri" charset="0"/>
              </a:rPr>
              <a:t>a document </a:t>
            </a:r>
            <a:r>
              <a:rPr lang="en-US" sz="2400" i="1" dirty="0">
                <a:solidFill>
                  <a:srgbClr val="FF0000"/>
                </a:solidFill>
                <a:latin typeface="Calibri" charset="0"/>
              </a:rPr>
              <a:t>d</a:t>
            </a:r>
          </a:p>
          <a:p>
            <a:pPr lvl="1"/>
            <a:r>
              <a:rPr lang="en-US" sz="2400" i="1" dirty="0">
                <a:latin typeface="Calibri" charset="0"/>
              </a:rPr>
              <a:t> </a:t>
            </a:r>
            <a:r>
              <a:rPr lang="en-US" sz="2400" dirty="0">
                <a:latin typeface="Calibri" charset="0"/>
                <a:ea typeface="ＭＳ Ｐゴシック" charset="0"/>
              </a:rPr>
              <a:t>a fixed set of classes  </a:t>
            </a:r>
            <a:r>
              <a:rPr lang="en-US" sz="2400" i="1" dirty="0">
                <a:solidFill>
                  <a:srgbClr val="FF0000"/>
                </a:solidFill>
                <a:latin typeface="Calibri" charset="0"/>
                <a:ea typeface="ＭＳ Ｐゴシック" charset="0"/>
              </a:rPr>
              <a:t>C </a:t>
            </a:r>
            <a:r>
              <a:rPr lang="en-US" sz="2400" dirty="0">
                <a:solidFill>
                  <a:srgbClr val="FF0000"/>
                </a:solidFill>
                <a:latin typeface="Calibri" charset="0"/>
                <a:ea typeface="ＭＳ Ｐゴシック" charset="0"/>
              </a:rPr>
              <a:t>=</a:t>
            </a:r>
            <a:r>
              <a:rPr lang="en-US" sz="2400" i="1" dirty="0">
                <a:solidFill>
                  <a:srgbClr val="FF0000"/>
                </a:solidFill>
                <a:latin typeface="Calibri" charset="0"/>
                <a:ea typeface="ＭＳ Ｐゴシック" charset="0"/>
              </a:rPr>
              <a:t> </a:t>
            </a:r>
            <a:r>
              <a:rPr lang="en-US" sz="2400" dirty="0">
                <a:solidFill>
                  <a:srgbClr val="FF0000"/>
                </a:solidFill>
                <a:latin typeface="Calibri" charset="0"/>
                <a:ea typeface="ＭＳ Ｐゴシック" charset="0"/>
                <a:sym typeface="Symbol" charset="0"/>
              </a:rPr>
              <a:t>{</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1</a:t>
            </a:r>
            <a:r>
              <a:rPr lang="en-US" sz="2400" dirty="0">
                <a:solidFill>
                  <a:srgbClr val="FF0000"/>
                </a:solidFill>
                <a:latin typeface="Calibri" charset="0"/>
                <a:ea typeface="ＭＳ Ｐゴシック" charset="0"/>
                <a:sym typeface="Symbol" charset="0"/>
              </a:rPr>
              <a:t>, </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2</a:t>
            </a:r>
            <a:r>
              <a:rPr lang="en-US" sz="2400" dirty="0">
                <a:solidFill>
                  <a:srgbClr val="FF0000"/>
                </a:solidFill>
                <a:latin typeface="Calibri" charset="0"/>
                <a:ea typeface="ＭＳ Ｐゴシック" charset="0"/>
                <a:sym typeface="Symbol" charset="0"/>
              </a:rPr>
              <a:t>,…, </a:t>
            </a:r>
            <a:r>
              <a:rPr lang="en-US" sz="2400" i="1" dirty="0" err="1">
                <a:solidFill>
                  <a:srgbClr val="FF0000"/>
                </a:solidFill>
                <a:latin typeface="Calibri" charset="0"/>
                <a:ea typeface="ＭＳ Ｐゴシック" charset="0"/>
                <a:sym typeface="Symbol" charset="0"/>
              </a:rPr>
              <a:t>c</a:t>
            </a:r>
            <a:r>
              <a:rPr lang="en-US" sz="2400" i="1" baseline="-25000" dirty="0" err="1">
                <a:solidFill>
                  <a:srgbClr val="FF0000"/>
                </a:solidFill>
                <a:latin typeface="Calibri" charset="0"/>
                <a:ea typeface="ＭＳ Ｐゴシック" charset="0"/>
                <a:sym typeface="Symbol" charset="0"/>
              </a:rPr>
              <a:t>J</a:t>
            </a:r>
            <a:r>
              <a:rPr lang="en-US" sz="2400" dirty="0">
                <a:solidFill>
                  <a:srgbClr val="FF0000"/>
                </a:solidFill>
                <a:latin typeface="Calibri" charset="0"/>
                <a:ea typeface="ＭＳ Ｐゴシック" charset="0"/>
                <a:sym typeface="Symbol" charset="0"/>
              </a:rPr>
              <a:t>}</a:t>
            </a:r>
            <a:endParaRPr lang="en-US" sz="1800" i="1" dirty="0">
              <a:solidFill>
                <a:srgbClr val="FF0000"/>
              </a:solidFill>
              <a:latin typeface="Calibri" charset="0"/>
            </a:endParaRPr>
          </a:p>
          <a:p>
            <a:pPr lvl="1"/>
            <a:r>
              <a:rPr lang="en-US" sz="2400" dirty="0">
                <a:latin typeface="Calibri" charset="0"/>
              </a:rPr>
              <a:t>A training set of </a:t>
            </a:r>
            <a:r>
              <a:rPr lang="en-US" sz="2400" i="1" dirty="0">
                <a:solidFill>
                  <a:srgbClr val="FF0000"/>
                </a:solidFill>
                <a:latin typeface="Calibri" charset="0"/>
              </a:rPr>
              <a:t>m</a:t>
            </a:r>
            <a:r>
              <a:rPr lang="en-US" sz="2400" i="1" dirty="0">
                <a:latin typeface="Calibri" charset="0"/>
              </a:rPr>
              <a:t> </a:t>
            </a:r>
            <a:r>
              <a:rPr lang="en-US" sz="2400" dirty="0">
                <a:latin typeface="Calibri" charset="0"/>
              </a:rPr>
              <a:t>hand-labeled documents </a:t>
            </a:r>
            <a:r>
              <a:rPr lang="en-US" sz="2400" i="1" dirty="0">
                <a:solidFill>
                  <a:srgbClr val="FF0000"/>
                </a:solidFill>
                <a:latin typeface="Calibri" charset="0"/>
              </a:rPr>
              <a:t>(d</a:t>
            </a:r>
            <a:r>
              <a:rPr lang="en-US" sz="2400" i="1" baseline="-25000" dirty="0">
                <a:solidFill>
                  <a:srgbClr val="FF0000"/>
                </a:solidFill>
                <a:latin typeface="Calibri" charset="0"/>
              </a:rPr>
              <a:t>1</a:t>
            </a:r>
            <a:r>
              <a:rPr lang="en-US" sz="2400" i="1" dirty="0">
                <a:solidFill>
                  <a:srgbClr val="FF0000"/>
                </a:solidFill>
                <a:latin typeface="Calibri" charset="0"/>
              </a:rPr>
              <a:t>,c</a:t>
            </a:r>
            <a:r>
              <a:rPr lang="en-US" sz="2400" i="1" baseline="-25000" dirty="0">
                <a:solidFill>
                  <a:srgbClr val="FF0000"/>
                </a:solidFill>
                <a:latin typeface="Calibri" charset="0"/>
              </a:rPr>
              <a:t>1</a:t>
            </a:r>
            <a:r>
              <a:rPr lang="en-US" sz="2400" i="1" dirty="0">
                <a:solidFill>
                  <a:srgbClr val="FF0000"/>
                </a:solidFill>
                <a:latin typeface="Calibri" charset="0"/>
              </a:rPr>
              <a:t>),....,(</a:t>
            </a:r>
            <a:r>
              <a:rPr lang="en-US" sz="2400" i="1" dirty="0" err="1">
                <a:solidFill>
                  <a:srgbClr val="FF0000"/>
                </a:solidFill>
                <a:latin typeface="Calibri" charset="0"/>
              </a:rPr>
              <a:t>d</a:t>
            </a:r>
            <a:r>
              <a:rPr lang="en-US" sz="2400" i="1" baseline="-25000" dirty="0" err="1">
                <a:solidFill>
                  <a:srgbClr val="FF0000"/>
                </a:solidFill>
                <a:latin typeface="Calibri" charset="0"/>
              </a:rPr>
              <a:t>m</a:t>
            </a:r>
            <a:r>
              <a:rPr lang="en-US" sz="2400" i="1" dirty="0" err="1">
                <a:solidFill>
                  <a:srgbClr val="FF0000"/>
                </a:solidFill>
                <a:latin typeface="Calibri" charset="0"/>
              </a:rPr>
              <a:t>,c</a:t>
            </a:r>
            <a:r>
              <a:rPr lang="en-US" sz="2400" i="1" baseline="-25000" dirty="0" err="1">
                <a:solidFill>
                  <a:srgbClr val="FF0000"/>
                </a:solidFill>
                <a:latin typeface="Calibri" charset="0"/>
              </a:rPr>
              <a:t>m</a:t>
            </a:r>
            <a:r>
              <a:rPr lang="en-US" sz="2400" i="1" dirty="0">
                <a:solidFill>
                  <a:srgbClr val="FF0000"/>
                </a:solidFill>
                <a:latin typeface="Calibri" charset="0"/>
              </a:rPr>
              <a:t>)</a:t>
            </a:r>
          </a:p>
          <a:p>
            <a:r>
              <a:rPr lang="en-US" sz="2800" i="1" dirty="0">
                <a:latin typeface="Calibri" charset="0"/>
              </a:rPr>
              <a:t>Output: </a:t>
            </a:r>
          </a:p>
          <a:p>
            <a:pPr lvl="1"/>
            <a:r>
              <a:rPr lang="en-US" sz="2400" dirty="0">
                <a:latin typeface="Calibri" charset="0"/>
              </a:rPr>
              <a:t>a learned classifier </a:t>
            </a:r>
            <a:r>
              <a:rPr lang="en-US" sz="2400" i="1" dirty="0" err="1">
                <a:solidFill>
                  <a:srgbClr val="FF0000"/>
                </a:solidFill>
                <a:latin typeface="Calibri" charset="0"/>
              </a:rPr>
              <a:t>γ:d</a:t>
            </a:r>
            <a:r>
              <a:rPr lang="en-US" sz="2400" i="1" dirty="0">
                <a:solidFill>
                  <a:srgbClr val="FF0000"/>
                </a:solidFill>
                <a:latin typeface="Calibri" charset="0"/>
              </a:rPr>
              <a:t> </a:t>
            </a:r>
            <a:r>
              <a:rPr lang="en-US" sz="2400" i="1" dirty="0">
                <a:solidFill>
                  <a:srgbClr val="FF0000"/>
                </a:solidFill>
                <a:latin typeface="Calibri" charset="0"/>
                <a:sym typeface="Wingdings" charset="2"/>
              </a:rPr>
              <a:t> c</a:t>
            </a:r>
            <a:endParaRPr lang="en-US" sz="2400" i="1" dirty="0">
              <a:solidFill>
                <a:srgbClr val="FF0000"/>
              </a:solidFill>
              <a:latin typeface="Calibri"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11</a:t>
            </a:fld>
            <a:endParaRPr lang="en-US"/>
          </a:p>
        </p:txBody>
      </p:sp>
    </p:spTree>
    <p:extLst>
      <p:ext uri="{BB962C8B-B14F-4D97-AF65-F5344CB8AC3E}">
        <p14:creationId xmlns:p14="http://schemas.microsoft.com/office/powerpoint/2010/main" val="309159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371600" y="361950"/>
            <a:ext cx="7467600" cy="742950"/>
          </a:xfrm>
        </p:spPr>
        <p:txBody>
          <a:bodyPr/>
          <a:lstStyle/>
          <a:p>
            <a:r>
              <a:rPr lang="en-US" sz="3600" dirty="0"/>
              <a:t>Classification Methods:</a:t>
            </a:r>
            <a:br>
              <a:rPr lang="en-US" sz="3600" dirty="0"/>
            </a:br>
            <a:r>
              <a:rPr lang="en-US" sz="3600" dirty="0"/>
              <a:t>Supervised Machine Learning</a:t>
            </a:r>
          </a:p>
        </p:txBody>
      </p:sp>
      <p:sp>
        <p:nvSpPr>
          <p:cNvPr id="29699" name="Rectangle 5"/>
          <p:cNvSpPr>
            <a:spLocks noGrp="1" noChangeArrowheads="1"/>
          </p:cNvSpPr>
          <p:nvPr>
            <p:ph sz="quarter" idx="1"/>
          </p:nvPr>
        </p:nvSpPr>
        <p:spPr/>
        <p:txBody>
          <a:bodyPr/>
          <a:lstStyle/>
          <a:p>
            <a:r>
              <a:rPr lang="en-US" sz="2800" dirty="0">
                <a:latin typeface="Calibri" charset="0"/>
              </a:rPr>
              <a:t>Any kind of classifier</a:t>
            </a:r>
          </a:p>
          <a:p>
            <a:pPr lvl="1"/>
            <a:r>
              <a:rPr lang="en-US" sz="2400" dirty="0">
                <a:latin typeface="Calibri" charset="0"/>
              </a:rPr>
              <a:t>Na</a:t>
            </a:r>
            <a:r>
              <a:rPr lang="fr-FR" sz="2400" dirty="0" err="1">
                <a:latin typeface="Calibri" charset="0"/>
              </a:rPr>
              <a:t>ï</a:t>
            </a:r>
            <a:r>
              <a:rPr lang="en-US" sz="2400" dirty="0" err="1">
                <a:latin typeface="Calibri" charset="0"/>
              </a:rPr>
              <a:t>ve</a:t>
            </a:r>
            <a:r>
              <a:rPr lang="en-US" sz="2400" dirty="0">
                <a:latin typeface="Calibri" charset="0"/>
              </a:rPr>
              <a:t> Bayes</a:t>
            </a:r>
          </a:p>
          <a:p>
            <a:pPr lvl="1"/>
            <a:r>
              <a:rPr lang="en-US" sz="2400" dirty="0">
                <a:latin typeface="Calibri" charset="0"/>
              </a:rPr>
              <a:t>Logistic regression</a:t>
            </a:r>
          </a:p>
          <a:p>
            <a:pPr lvl="1"/>
            <a:r>
              <a:rPr lang="en-US" sz="2400" dirty="0">
                <a:latin typeface="Calibri" charset="0"/>
              </a:rPr>
              <a:t>Support-vector machines</a:t>
            </a:r>
          </a:p>
          <a:p>
            <a:pPr lvl="1"/>
            <a:r>
              <a:rPr lang="en-US" sz="2400" dirty="0">
                <a:latin typeface="Calibri" charset="0"/>
              </a:rPr>
              <a:t>k-Nearest Neighbors</a:t>
            </a:r>
          </a:p>
          <a:p>
            <a:pPr lvl="1"/>
            <a:endParaRPr lang="en-US" sz="2400" dirty="0">
              <a:latin typeface="Calibri" charset="0"/>
            </a:endParaRPr>
          </a:p>
          <a:p>
            <a:pPr lvl="1"/>
            <a:r>
              <a:rPr lang="en-US" sz="2400" dirty="0">
                <a:latin typeface="Calibri" charset="0"/>
              </a:rPr>
              <a:t>…</a:t>
            </a:r>
            <a:endParaRPr lang="en-US" sz="1000" dirty="0">
              <a:latin typeface="Calibri" charset="0"/>
            </a:endParaRPr>
          </a:p>
        </p:txBody>
      </p:sp>
    </p:spTree>
    <p:extLst>
      <p:ext uri="{BB962C8B-B14F-4D97-AF65-F5344CB8AC3E}">
        <p14:creationId xmlns:p14="http://schemas.microsoft.com/office/powerpoint/2010/main" val="335127387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Naïve Bayes Intuition</a:t>
            </a:r>
          </a:p>
        </p:txBody>
      </p:sp>
      <p:sp>
        <p:nvSpPr>
          <p:cNvPr id="31747" name="Content Placeholder 2"/>
          <p:cNvSpPr>
            <a:spLocks noGrp="1"/>
          </p:cNvSpPr>
          <p:nvPr>
            <p:ph sz="quarter" idx="1"/>
          </p:nvPr>
        </p:nvSpPr>
        <p:spPr>
          <a:xfrm>
            <a:off x="304800" y="1352550"/>
            <a:ext cx="8153400" cy="3333750"/>
          </a:xfrm>
        </p:spPr>
        <p:txBody>
          <a:bodyPr/>
          <a:lstStyle/>
          <a:p>
            <a:r>
              <a:rPr lang="en-US" sz="2800" dirty="0">
                <a:latin typeface="Calibri" charset="0"/>
              </a:rPr>
              <a:t>Simple (“</a:t>
            </a:r>
            <a:r>
              <a:rPr lang="en-US" sz="2800" dirty="0" err="1">
                <a:latin typeface="Calibri" charset="0"/>
              </a:rPr>
              <a:t>na</a:t>
            </a:r>
            <a:r>
              <a:rPr lang="fr-FR" sz="2800" dirty="0" err="1">
                <a:latin typeface="Calibri" charset="0"/>
              </a:rPr>
              <a:t>ï</a:t>
            </a:r>
            <a:r>
              <a:rPr lang="en-US" sz="2800" dirty="0" err="1">
                <a:latin typeface="Calibri" charset="0"/>
              </a:rPr>
              <a:t>ve</a:t>
            </a:r>
            <a:r>
              <a:rPr lang="en-US" sz="2800" dirty="0">
                <a:latin typeface="Calibri" charset="0"/>
              </a:rPr>
              <a:t>”) classification method based on Bayes rule</a:t>
            </a:r>
          </a:p>
          <a:p>
            <a:r>
              <a:rPr lang="en-US" sz="2800" dirty="0">
                <a:latin typeface="Calibri" charset="0"/>
              </a:rPr>
              <a:t>Relies on very simple representation of document</a:t>
            </a:r>
          </a:p>
          <a:p>
            <a:pPr lvl="1"/>
            <a:r>
              <a:rPr lang="en-US" sz="2800"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2235890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D4C0-FA23-672D-B255-02FB73D88CE8}"/>
              </a:ext>
            </a:extLst>
          </p:cNvPr>
          <p:cNvSpPr>
            <a:spLocks noGrp="1"/>
          </p:cNvSpPr>
          <p:nvPr>
            <p:ph type="title"/>
          </p:nvPr>
        </p:nvSpPr>
        <p:spPr>
          <a:xfrm>
            <a:off x="1066800" y="95250"/>
            <a:ext cx="7772400" cy="800100"/>
          </a:xfrm>
        </p:spPr>
        <p:txBody>
          <a:bodyPr/>
          <a:lstStyle/>
          <a:p>
            <a:r>
              <a:rPr lang="en-US" dirty="0"/>
              <a:t>The Bag of Words Representation</a:t>
            </a:r>
          </a:p>
        </p:txBody>
      </p:sp>
      <p:pic>
        <p:nvPicPr>
          <p:cNvPr id="6" name="Content Placeholder 5">
            <a:extLst>
              <a:ext uri="{FF2B5EF4-FFF2-40B4-BE49-F238E27FC236}">
                <a16:creationId xmlns:a16="http://schemas.microsoft.com/office/drawing/2014/main" id="{3134408D-EE9E-DD43-5D5D-33D1CC821966}"/>
              </a:ext>
            </a:extLst>
          </p:cNvPr>
          <p:cNvPicPr>
            <a:picLocks noGrp="1" noChangeAspect="1"/>
          </p:cNvPicPr>
          <p:nvPr>
            <p:ph idx="1"/>
          </p:nvPr>
        </p:nvPicPr>
        <p:blipFill>
          <a:blip r:embed="rId3"/>
          <a:stretch>
            <a:fillRect/>
          </a:stretch>
        </p:blipFill>
        <p:spPr>
          <a:xfrm>
            <a:off x="609600" y="971550"/>
            <a:ext cx="8223069" cy="3733800"/>
          </a:xfrm>
        </p:spPr>
      </p:pic>
      <p:sp>
        <p:nvSpPr>
          <p:cNvPr id="4" name="Slide Number Placeholder 3">
            <a:extLst>
              <a:ext uri="{FF2B5EF4-FFF2-40B4-BE49-F238E27FC236}">
                <a16:creationId xmlns:a16="http://schemas.microsoft.com/office/drawing/2014/main" id="{E140A363-4DB7-6ADC-D60A-849ECB24483F}"/>
              </a:ext>
            </a:extLst>
          </p:cNvPr>
          <p:cNvSpPr>
            <a:spLocks noGrp="1"/>
          </p:cNvSpPr>
          <p:nvPr>
            <p:ph type="sldNum" sz="quarter" idx="12"/>
          </p:nvPr>
        </p:nvSpPr>
        <p:spPr/>
        <p:txBody>
          <a:bodyPr/>
          <a:lstStyle/>
          <a:p>
            <a:fld id="{10F35DC5-7E65-8247-99AB-4E984F8A921E}" type="slidenum">
              <a:rPr lang="en-US" smtClean="0"/>
              <a:pPr/>
              <a:t>14</a:t>
            </a:fld>
            <a:endParaRPr lang="en-US"/>
          </a:p>
        </p:txBody>
      </p:sp>
    </p:spTree>
    <p:extLst>
      <p:ext uri="{BB962C8B-B14F-4D97-AF65-F5344CB8AC3E}">
        <p14:creationId xmlns:p14="http://schemas.microsoft.com/office/powerpoint/2010/main" val="246869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a:t>The bag of words representation: </a:t>
            </a:r>
            <a:br>
              <a:rPr lang="en-US" dirty="0"/>
            </a:br>
            <a:r>
              <a:rPr lang="en-US" dirty="0"/>
              <a:t>using a subset of words</a:t>
            </a:r>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r>
              <a:rPr lang="en-US" sz="2000" dirty="0">
                <a:solidFill>
                  <a:schemeClr val="tx2">
                    <a:lumMod val="75000"/>
                  </a:schemeClr>
                </a:solidFill>
                <a:latin typeface="Courier"/>
                <a:cs typeface="Courier"/>
              </a:rPr>
              <a:t>x </a:t>
            </a:r>
            <a:r>
              <a:rPr lang="en-US" sz="2000" b="1" dirty="0">
                <a:latin typeface="Courier"/>
                <a:cs typeface="Courier"/>
              </a:rPr>
              <a:t>love</a:t>
            </a:r>
            <a:r>
              <a:rPr lang="en-US" sz="2000" dirty="0">
                <a:latin typeface="Courier"/>
                <a:cs typeface="Courier"/>
              </a:rPr>
              <a:t> </a:t>
            </a:r>
            <a:r>
              <a:rPr lang="en-US" sz="2000" dirty="0" err="1">
                <a:solidFill>
                  <a:schemeClr val="tx2">
                    <a:lumMod val="75000"/>
                  </a:schemeClr>
                </a:solidFill>
                <a:latin typeface="Courier"/>
                <a:cs typeface="Courier"/>
              </a:rPr>
              <a:t>xxxxxxxxxxxxxxxx</a:t>
            </a:r>
            <a:r>
              <a:rPr lang="en-US" sz="2000" dirty="0">
                <a:solidFill>
                  <a:schemeClr val="tx2">
                    <a:lumMod val="75000"/>
                  </a:schemeClr>
                </a:solidFill>
                <a:latin typeface="Courier"/>
                <a:cs typeface="Courier"/>
              </a:rPr>
              <a:t> </a:t>
            </a:r>
            <a:r>
              <a:rPr lang="en-US" sz="2000" b="1" dirty="0">
                <a:latin typeface="Courier"/>
                <a:cs typeface="Courier"/>
              </a:rPr>
              <a:t>sweet</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xxxxxxx</a:t>
            </a:r>
            <a:r>
              <a:rPr lang="en-US" sz="2000" dirty="0">
                <a:solidFill>
                  <a:schemeClr val="tx2">
                    <a:lumMod val="75000"/>
                  </a:schemeClr>
                </a:solidFill>
                <a:latin typeface="Courier"/>
                <a:cs typeface="Courier"/>
              </a:rPr>
              <a:t> </a:t>
            </a:r>
            <a:r>
              <a:rPr lang="en-US" sz="2000" b="1" dirty="0">
                <a:latin typeface="Courier"/>
                <a:cs typeface="Courier"/>
              </a:rPr>
              <a:t>satirical</a:t>
            </a:r>
            <a:r>
              <a:rPr lang="en-US" sz="2000" dirty="0">
                <a:latin typeface="Courier"/>
                <a:cs typeface="Courier"/>
              </a:rPr>
              <a:t> </a:t>
            </a:r>
            <a:r>
              <a:rPr lang="en-US" sz="2000" dirty="0" err="1">
                <a:solidFill>
                  <a:schemeClr val="tx2">
                    <a:lumMod val="75000"/>
                  </a:schemeClr>
                </a:solidFill>
                <a:latin typeface="Courier"/>
                <a:cs typeface="Courier"/>
              </a:rPr>
              <a:t>xxxxxxxxxx</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xxxxxxxxxxx</a:t>
            </a:r>
            <a:r>
              <a:rPr lang="en-US" sz="2000" dirty="0">
                <a:solidFill>
                  <a:schemeClr val="tx2">
                    <a:lumMod val="75000"/>
                  </a:schemeClr>
                </a:solidFill>
                <a:latin typeface="Courier"/>
                <a:cs typeface="Courier"/>
              </a:rPr>
              <a:t> </a:t>
            </a:r>
            <a:r>
              <a:rPr lang="en-US" sz="2000" b="1" dirty="0">
                <a:latin typeface="Courier"/>
                <a:cs typeface="Courier"/>
              </a:rPr>
              <a:t>great</a:t>
            </a:r>
            <a:r>
              <a:rPr lang="en-US" sz="2000" dirty="0">
                <a:latin typeface="Courier"/>
                <a:cs typeface="Courier"/>
              </a:rPr>
              <a:t> </a:t>
            </a:r>
            <a:r>
              <a:rPr lang="en-US" sz="2000" dirty="0" err="1">
                <a:solidFill>
                  <a:schemeClr val="tx2">
                    <a:lumMod val="75000"/>
                  </a:schemeClr>
                </a:solidFill>
                <a:latin typeface="Courier"/>
                <a:cs typeface="Courier"/>
              </a:rPr>
              <a:t>xxxxxxx</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xxxxxxxxxxxxxxxxxxx</a:t>
            </a:r>
            <a:r>
              <a:rPr lang="en-US" sz="2000" dirty="0">
                <a:solidFill>
                  <a:schemeClr val="tx2">
                    <a:lumMod val="75000"/>
                  </a:schemeClr>
                </a:solidFill>
                <a:latin typeface="Courier"/>
                <a:cs typeface="Courier"/>
              </a:rPr>
              <a:t> </a:t>
            </a:r>
            <a:r>
              <a:rPr lang="en-US" sz="2000" b="1" dirty="0">
                <a:latin typeface="Courier"/>
                <a:cs typeface="Courier"/>
              </a:rPr>
              <a:t>fun</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xxxxxxxxxxxxx</a:t>
            </a:r>
            <a:r>
              <a:rPr lang="en-US" sz="2000" dirty="0">
                <a:solidFill>
                  <a:schemeClr val="tx2">
                    <a:lumMod val="75000"/>
                  </a:schemeClr>
                </a:solidFill>
                <a:latin typeface="Courier"/>
                <a:cs typeface="Courier"/>
              </a:rPr>
              <a:t> </a:t>
            </a:r>
            <a:r>
              <a:rPr lang="en-US" sz="2000" b="1" dirty="0">
                <a:latin typeface="Courier"/>
                <a:cs typeface="Courier"/>
              </a:rPr>
              <a:t>whimsical</a:t>
            </a:r>
            <a:r>
              <a:rPr lang="en-US" sz="2000" dirty="0">
                <a:latin typeface="Courier"/>
                <a:cs typeface="Courier"/>
              </a:rPr>
              <a:t> </a:t>
            </a:r>
            <a:r>
              <a:rPr lang="en-US" sz="2000" dirty="0" err="1">
                <a:solidFill>
                  <a:schemeClr val="tx2">
                    <a:lumMod val="75000"/>
                  </a:schemeClr>
                </a:solidFill>
                <a:latin typeface="Courier"/>
                <a:cs typeface="Courier"/>
              </a:rPr>
              <a:t>xxxx</a:t>
            </a:r>
            <a:r>
              <a:rPr lang="en-US" sz="2000" dirty="0">
                <a:solidFill>
                  <a:schemeClr val="tx2">
                    <a:lumMod val="75000"/>
                  </a:schemeClr>
                </a:solidFill>
                <a:latin typeface="Courier"/>
                <a:cs typeface="Courier"/>
              </a:rPr>
              <a:t> </a:t>
            </a:r>
            <a:r>
              <a:rPr lang="en-US" sz="2000" b="1" dirty="0">
                <a:latin typeface="Courier"/>
                <a:cs typeface="Courier"/>
              </a:rPr>
              <a:t>romantic</a:t>
            </a:r>
            <a:r>
              <a:rPr lang="en-US" sz="2000" dirty="0">
                <a:latin typeface="Courier"/>
                <a:cs typeface="Courier"/>
              </a:rPr>
              <a:t> </a:t>
            </a:r>
            <a:r>
              <a:rPr lang="en-US" sz="2000" dirty="0" err="1">
                <a:solidFill>
                  <a:schemeClr val="tx2">
                    <a:lumMod val="75000"/>
                  </a:schemeClr>
                </a:solidFill>
                <a:latin typeface="Courier"/>
                <a:cs typeface="Courier"/>
              </a:rPr>
              <a:t>xxxx</a:t>
            </a:r>
            <a:r>
              <a:rPr lang="en-US" sz="2000" dirty="0">
                <a:solidFill>
                  <a:schemeClr val="tx2">
                    <a:lumMod val="75000"/>
                  </a:schemeClr>
                </a:solidFill>
                <a:latin typeface="Courier"/>
                <a:cs typeface="Courier"/>
              </a:rPr>
              <a:t>  </a:t>
            </a:r>
            <a:r>
              <a:rPr lang="en-US" sz="2000" b="1" dirty="0">
                <a:latin typeface="Courier"/>
                <a:cs typeface="Courier"/>
              </a:rPr>
              <a:t>laughing</a:t>
            </a:r>
            <a:r>
              <a:rPr lang="en-US" sz="2000" dirty="0">
                <a:latin typeface="Courier"/>
                <a:cs typeface="Courier"/>
              </a:rPr>
              <a:t> </a:t>
            </a:r>
            <a:r>
              <a:rPr lang="en-US" sz="2000" dirty="0" err="1">
                <a:solidFill>
                  <a:schemeClr val="tx2">
                    <a:lumMod val="75000"/>
                  </a:schemeClr>
                </a:solidFill>
                <a:latin typeface="Courier"/>
                <a:cs typeface="Courier"/>
              </a:rPr>
              <a:t>xxxxxxxxxxxxxxxxxxxxxxxxxxxxxxxxxxxxxxxxxxxx</a:t>
            </a:r>
            <a:r>
              <a:rPr lang="en-US" sz="2000" dirty="0">
                <a:solidFill>
                  <a:schemeClr val="tx2">
                    <a:lumMod val="75000"/>
                  </a:schemeClr>
                </a:solidFill>
                <a:latin typeface="Courier"/>
                <a:cs typeface="Courier"/>
              </a:rPr>
              <a:t> </a:t>
            </a:r>
            <a:r>
              <a:rPr lang="en-US" sz="2000" b="1" dirty="0">
                <a:latin typeface="Courier"/>
                <a:cs typeface="Courier"/>
              </a:rPr>
              <a:t>recommend</a:t>
            </a:r>
            <a:r>
              <a:rPr lang="en-US" sz="2000" dirty="0">
                <a:latin typeface="Courier"/>
                <a:cs typeface="Courier"/>
              </a:rPr>
              <a:t> </a:t>
            </a:r>
            <a:r>
              <a:rPr lang="en-US" sz="2000" dirty="0" err="1">
                <a:solidFill>
                  <a:schemeClr val="tx2">
                    <a:lumMod val="75000"/>
                  </a:schemeClr>
                </a:solidFill>
                <a:latin typeface="Courier"/>
                <a:cs typeface="Courier"/>
              </a:rPr>
              <a:t>xxxxx</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xxxxxxxxxxxxxxxxxxxxxxxxxxxxxxxx</a:t>
            </a:r>
            <a:r>
              <a:rPr lang="en-US" sz="2000" dirty="0">
                <a:solidFill>
                  <a:schemeClr val="tx2">
                    <a:lumMod val="75000"/>
                  </a:schemeClr>
                </a:solidFill>
                <a:latin typeface="Courier"/>
                <a:cs typeface="Courier"/>
              </a:rPr>
              <a:t> </a:t>
            </a:r>
            <a:r>
              <a:rPr lang="en-US" sz="2000" b="1" dirty="0">
                <a:latin typeface="Courier"/>
                <a:cs typeface="Courier"/>
              </a:rPr>
              <a:t>several</a:t>
            </a:r>
            <a:r>
              <a:rPr lang="en-US" sz="2000" dirty="0">
                <a:latin typeface="Courier"/>
                <a:cs typeface="Courier"/>
              </a:rPr>
              <a:t> </a:t>
            </a:r>
            <a:r>
              <a:rPr lang="en-US" sz="2000" dirty="0" err="1">
                <a:solidFill>
                  <a:schemeClr val="tx2">
                    <a:lumMod val="75000"/>
                  </a:schemeClr>
                </a:solidFill>
                <a:latin typeface="Courier"/>
                <a:cs typeface="Courier"/>
              </a:rPr>
              <a:t>xxxxxxxxxxxxxxxxx</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a:t>
            </a:r>
            <a:r>
              <a:rPr lang="en-US" sz="2000" dirty="0">
                <a:solidFill>
                  <a:schemeClr val="tx2">
                    <a:lumMod val="75000"/>
                  </a:schemeClr>
                </a:solidFill>
                <a:latin typeface="Courier"/>
                <a:cs typeface="Courier"/>
              </a:rPr>
              <a:t>  </a:t>
            </a:r>
            <a:r>
              <a:rPr lang="en-US" sz="2000" b="1" dirty="0">
                <a:latin typeface="Courier"/>
                <a:cs typeface="Courier"/>
              </a:rPr>
              <a:t>happy</a:t>
            </a:r>
            <a:r>
              <a:rPr lang="en-US" sz="2000" dirty="0">
                <a:latin typeface="Courier"/>
                <a:cs typeface="Courier"/>
              </a:rPr>
              <a:t> </a:t>
            </a:r>
            <a:r>
              <a:rPr lang="en-US" sz="2000" dirty="0" err="1">
                <a:solidFill>
                  <a:schemeClr val="tx2">
                    <a:lumMod val="75000"/>
                  </a:schemeClr>
                </a:solidFill>
                <a:latin typeface="Courier"/>
                <a:cs typeface="Courier"/>
              </a:rPr>
              <a:t>xxxxxxxxx</a:t>
            </a:r>
            <a:r>
              <a:rPr lang="en-US" sz="2000" dirty="0">
                <a:solidFill>
                  <a:schemeClr val="tx2">
                    <a:lumMod val="75000"/>
                  </a:schemeClr>
                </a:solidFill>
                <a:latin typeface="Courier"/>
                <a:cs typeface="Courier"/>
              </a:rPr>
              <a:t> </a:t>
            </a:r>
            <a:r>
              <a:rPr lang="en-US" sz="2000" b="1" dirty="0">
                <a:latin typeface="Courier"/>
                <a:cs typeface="Courier"/>
              </a:rPr>
              <a:t>again</a:t>
            </a:r>
            <a:r>
              <a:rPr lang="en-US" sz="2000" dirty="0">
                <a:latin typeface="Courier"/>
                <a:cs typeface="Courier"/>
              </a:rPr>
              <a:t> </a:t>
            </a:r>
            <a:r>
              <a:rPr lang="en-US" sz="2000" dirty="0" err="1">
                <a:solidFill>
                  <a:schemeClr val="tx2">
                    <a:lumMod val="75000"/>
                  </a:schemeClr>
                </a:solidFill>
                <a:latin typeface="Courier"/>
                <a:cs typeface="Courier"/>
              </a:rPr>
              <a:t>xxxxxxxxxxxxxxxxxxxxxxxxxxxxxxxxxxxxxxxxxxxxxxx</a:t>
            </a:r>
            <a:endParaRPr lang="en-US" sz="2000" dirty="0">
              <a:latin typeface="Courier"/>
              <a:cs typeface="Courier"/>
            </a:endParaRPr>
          </a:p>
        </p:txBody>
      </p:sp>
      <p:sp>
        <p:nvSpPr>
          <p:cNvPr id="32773" name="Text Box 5"/>
          <p:cNvSpPr txBox="1">
            <a:spLocks noChangeArrowheads="1"/>
          </p:cNvSpPr>
          <p:nvPr/>
        </p:nvSpPr>
        <p:spPr bwMode="auto">
          <a:xfrm>
            <a:off x="457200" y="1733550"/>
            <a:ext cx="1371599" cy="1723549"/>
          </a:xfrm>
          <a:prstGeom prst="rect">
            <a:avLst/>
          </a:prstGeom>
          <a:noFill/>
          <a:ln w="25400">
            <a:noFill/>
            <a:miter lim="800000"/>
            <a:headEnd/>
            <a:tailEnd/>
          </a:ln>
        </p:spPr>
        <p:txBody>
          <a:bodyPr wrap="square">
            <a:prstTxWarp prst="textNoShape">
              <a:avLst/>
            </a:prstTxWarp>
            <a:spAutoFit/>
          </a:bodyPr>
          <a:lstStyle/>
          <a:p>
            <a:r>
              <a:rPr lang="en-US" sz="10600" dirty="0" err="1">
                <a:latin typeface="Lucida Grande"/>
                <a:ea typeface="Lucida Grande"/>
                <a:cs typeface="Lucida Grande"/>
              </a:rPr>
              <a:t>γ</a:t>
            </a:r>
            <a:r>
              <a:rPr lang="en-US" sz="10600" dirty="0"/>
              <a:t>(</a:t>
            </a:r>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r>
              <a:rPr lang="en-US" sz="10600" dirty="0"/>
              <a:t>)=c</a:t>
            </a:r>
          </a:p>
        </p:txBody>
      </p:sp>
      <p:pic>
        <p:nvPicPr>
          <p:cNvPr id="7" name="Picture 6" descr="Thumbs-down-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4248150"/>
            <a:ext cx="558800" cy="503632"/>
          </a:xfrm>
          <a:prstGeom prst="rect">
            <a:avLst/>
          </a:prstGeom>
        </p:spPr>
      </p:pic>
      <p:pic>
        <p:nvPicPr>
          <p:cNvPr id="8" name="Picture 7" descr="Thumbs-up-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2901899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a:t>The bag of words representation</a:t>
            </a:r>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000" dirty="0">
              <a:latin typeface="Courier"/>
              <a:cs typeface="Courier"/>
            </a:endParaRPr>
          </a:p>
        </p:txBody>
      </p:sp>
      <p:sp>
        <p:nvSpPr>
          <p:cNvPr id="32773" name="Text Box 5"/>
          <p:cNvSpPr txBox="1">
            <a:spLocks noChangeArrowheads="1"/>
          </p:cNvSpPr>
          <p:nvPr/>
        </p:nvSpPr>
        <p:spPr bwMode="auto">
          <a:xfrm>
            <a:off x="457200" y="1733550"/>
            <a:ext cx="1371599" cy="1723549"/>
          </a:xfrm>
          <a:prstGeom prst="rect">
            <a:avLst/>
          </a:prstGeom>
          <a:noFill/>
          <a:ln w="25400">
            <a:noFill/>
            <a:miter lim="800000"/>
            <a:headEnd/>
            <a:tailEnd/>
          </a:ln>
        </p:spPr>
        <p:txBody>
          <a:bodyPr wrap="square">
            <a:prstTxWarp prst="textNoShape">
              <a:avLst/>
            </a:prstTxWarp>
            <a:spAutoFit/>
          </a:bodyPr>
          <a:lstStyle/>
          <a:p>
            <a:r>
              <a:rPr lang="en-US" sz="10600" dirty="0" err="1">
                <a:latin typeface="Lucida Grande"/>
                <a:ea typeface="Lucida Grande"/>
                <a:cs typeface="Lucida Grande"/>
              </a:rPr>
              <a:t>γ</a:t>
            </a:r>
            <a:r>
              <a:rPr lang="en-US" sz="10600" dirty="0"/>
              <a:t>(</a:t>
            </a:r>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r>
              <a:rPr lang="en-US" sz="10600" dirty="0"/>
              <a:t>)=c</a:t>
            </a:r>
          </a:p>
        </p:txBody>
      </p:sp>
      <p:graphicFrame>
        <p:nvGraphicFramePr>
          <p:cNvPr id="8" name="Group 44"/>
          <p:cNvGraphicFramePr>
            <a:graphicFrameLocks noGrp="1"/>
          </p:cNvGraphicFramePr>
          <p:nvPr>
            <p:extLst>
              <p:ext uri="{D42A27DB-BD31-4B8C-83A1-F6EECF244321}">
                <p14:modId xmlns:p14="http://schemas.microsoft.com/office/powerpoint/2010/main" val="3412548294"/>
              </p:ext>
            </p:extLst>
          </p:nvPr>
        </p:nvGraphicFramePr>
        <p:xfrm>
          <a:off x="1905000" y="135255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great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love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laugh</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4254093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7210397" y="2612231"/>
            <a:ext cx="1107996" cy="369332"/>
          </a:xfrm>
          <a:prstGeom prst="rect">
            <a:avLst/>
          </a:prstGeom>
          <a:noFill/>
          <a:ln w="38100">
            <a:solidFill>
              <a:srgbClr val="FF9999"/>
            </a:solidFill>
            <a:miter lim="800000"/>
            <a:headEnd/>
            <a:tailEnd/>
          </a:ln>
        </p:spPr>
        <p:txBody>
          <a:bodyPr wrap="none">
            <a:prstTxWarp prst="textNoShape">
              <a:avLst/>
            </a:prstTxWarp>
            <a:spAutoFit/>
          </a:bodyPr>
          <a:lstStyle/>
          <a:p>
            <a:pPr eaLnBrk="0" hangingPunct="0"/>
            <a:r>
              <a:rPr lang="en-US" sz="1800" dirty="0">
                <a:latin typeface="Palatino" charset="0"/>
              </a:rPr>
              <a:t>Planning</a:t>
            </a:r>
          </a:p>
        </p:txBody>
      </p:sp>
      <p:sp>
        <p:nvSpPr>
          <p:cNvPr id="25603" name="Text Box 3"/>
          <p:cNvSpPr txBox="1">
            <a:spLocks noChangeArrowheads="1"/>
          </p:cNvSpPr>
          <p:nvPr/>
        </p:nvSpPr>
        <p:spPr bwMode="auto">
          <a:xfrm>
            <a:off x="8446533" y="2612231"/>
            <a:ext cx="618153" cy="369332"/>
          </a:xfrm>
          <a:prstGeom prst="rect">
            <a:avLst/>
          </a:prstGeom>
          <a:noFill/>
          <a:ln w="38100">
            <a:solidFill>
              <a:schemeClr val="folHlink"/>
            </a:solidFill>
            <a:miter lim="800000"/>
            <a:headEnd/>
            <a:tailEnd/>
          </a:ln>
        </p:spPr>
        <p:txBody>
          <a:bodyPr wrap="none">
            <a:prstTxWarp prst="textNoShape">
              <a:avLst/>
            </a:prstTxWarp>
            <a:spAutoFit/>
          </a:bodyPr>
          <a:lstStyle/>
          <a:p>
            <a:pPr eaLnBrk="0" hangingPunct="0"/>
            <a:r>
              <a:rPr lang="en-US" sz="1800">
                <a:latin typeface="Palatino" charset="0"/>
              </a:rPr>
              <a:t>GUI</a:t>
            </a:r>
          </a:p>
        </p:txBody>
      </p:sp>
      <p:sp>
        <p:nvSpPr>
          <p:cNvPr id="25604" name="Text Box 4"/>
          <p:cNvSpPr txBox="1">
            <a:spLocks noChangeArrowheads="1"/>
          </p:cNvSpPr>
          <p:nvPr/>
        </p:nvSpPr>
        <p:spPr bwMode="auto">
          <a:xfrm>
            <a:off x="5771150" y="2612231"/>
            <a:ext cx="1239250" cy="444224"/>
          </a:xfrm>
          <a:prstGeom prst="rect">
            <a:avLst/>
          </a:prstGeom>
          <a:noFill/>
          <a:ln w="38100">
            <a:solidFill>
              <a:schemeClr val="hlink"/>
            </a:solidFill>
            <a:miter lim="800000"/>
            <a:headEnd/>
            <a:tailEnd/>
          </a:ln>
        </p:spPr>
        <p:txBody>
          <a:bodyPr wrap="square">
            <a:prstTxWarp prst="textNoShape">
              <a:avLst/>
            </a:prstTxWarp>
            <a:spAutoFit/>
          </a:bodyPr>
          <a:lstStyle/>
          <a:p>
            <a:pPr eaLnBrk="0" hangingPunct="0">
              <a:lnSpc>
                <a:spcPct val="80000"/>
              </a:lnSpc>
            </a:pPr>
            <a:r>
              <a:rPr lang="en-US" sz="1400" dirty="0">
                <a:latin typeface="Palatino" charset="0"/>
              </a:rPr>
              <a:t>Garbage</a:t>
            </a:r>
          </a:p>
          <a:p>
            <a:pPr eaLnBrk="0" hangingPunct="0">
              <a:lnSpc>
                <a:spcPct val="80000"/>
              </a:lnSpc>
            </a:pPr>
            <a:r>
              <a:rPr lang="en-US" sz="1400" dirty="0">
                <a:latin typeface="Palatino" charset="0"/>
              </a:rPr>
              <a:t>Collection</a:t>
            </a:r>
          </a:p>
        </p:txBody>
      </p:sp>
      <p:sp>
        <p:nvSpPr>
          <p:cNvPr id="25606" name="Text Box 6"/>
          <p:cNvSpPr txBox="1">
            <a:spLocks noChangeArrowheads="1"/>
          </p:cNvSpPr>
          <p:nvPr/>
        </p:nvSpPr>
        <p:spPr bwMode="auto">
          <a:xfrm>
            <a:off x="3505201" y="2495550"/>
            <a:ext cx="901176" cy="523220"/>
          </a:xfrm>
          <a:prstGeom prst="rect">
            <a:avLst/>
          </a:prstGeom>
          <a:noFill/>
          <a:ln w="38100">
            <a:solidFill>
              <a:schemeClr val="bg2"/>
            </a:solidFill>
            <a:miter lim="800000"/>
            <a:headEnd/>
            <a:tailEnd/>
          </a:ln>
        </p:spPr>
        <p:txBody>
          <a:bodyPr wrap="square">
            <a:prstTxWarp prst="textNoShape">
              <a:avLst/>
            </a:prstTxWarp>
            <a:spAutoFit/>
          </a:bodyPr>
          <a:lstStyle/>
          <a:p>
            <a:pPr eaLnBrk="0" hangingPunct="0"/>
            <a:r>
              <a:rPr lang="en-US" sz="1400" dirty="0">
                <a:latin typeface="Palatino" charset="0"/>
              </a:rPr>
              <a:t>Machine Learning</a:t>
            </a:r>
          </a:p>
        </p:txBody>
      </p:sp>
      <p:sp>
        <p:nvSpPr>
          <p:cNvPr id="25607" name="Text Box 7"/>
          <p:cNvSpPr txBox="1">
            <a:spLocks noChangeArrowheads="1"/>
          </p:cNvSpPr>
          <p:nvPr/>
        </p:nvSpPr>
        <p:spPr bwMode="auto">
          <a:xfrm>
            <a:off x="4819712" y="2612231"/>
            <a:ext cx="659155" cy="369332"/>
          </a:xfrm>
          <a:prstGeom prst="rect">
            <a:avLst/>
          </a:prstGeom>
          <a:noFill/>
          <a:ln w="38100">
            <a:solidFill>
              <a:schemeClr val="accent1"/>
            </a:solidFill>
            <a:miter lim="800000"/>
            <a:headEnd/>
            <a:tailEnd/>
          </a:ln>
        </p:spPr>
        <p:txBody>
          <a:bodyPr wrap="none">
            <a:prstTxWarp prst="textNoShape">
              <a:avLst/>
            </a:prstTxWarp>
            <a:spAutoFit/>
          </a:bodyPr>
          <a:lstStyle/>
          <a:p>
            <a:pPr eaLnBrk="0" hangingPunct="0"/>
            <a:r>
              <a:rPr lang="en-US" sz="1800" dirty="0">
                <a:latin typeface="Palatino" charset="0"/>
              </a:rPr>
              <a:t>NLP</a:t>
            </a:r>
          </a:p>
        </p:txBody>
      </p:sp>
      <p:sp>
        <p:nvSpPr>
          <p:cNvPr id="25608" name="Text Box 8"/>
          <p:cNvSpPr txBox="1">
            <a:spLocks noChangeArrowheads="1"/>
          </p:cNvSpPr>
          <p:nvPr/>
        </p:nvSpPr>
        <p:spPr bwMode="auto">
          <a:xfrm>
            <a:off x="4643812" y="3028950"/>
            <a:ext cx="1296674" cy="1477328"/>
          </a:xfrm>
          <a:prstGeom prst="rect">
            <a:avLst/>
          </a:prstGeom>
          <a:noFill/>
          <a:ln w="9525">
            <a:noFill/>
            <a:miter lim="800000"/>
            <a:headEnd/>
            <a:tailEnd/>
          </a:ln>
        </p:spPr>
        <p:txBody>
          <a:bodyPr wrap="none">
            <a:prstTxWarp prst="textNoShape">
              <a:avLst/>
            </a:prstTxWarp>
            <a:spAutoFit/>
          </a:bodyPr>
          <a:lstStyle/>
          <a:p>
            <a:pPr eaLnBrk="0" hangingPunct="0"/>
            <a:r>
              <a:rPr lang="en-US" sz="1800" u="sng" dirty="0">
                <a:latin typeface="Palatino" charset="0"/>
              </a:rPr>
              <a:t>parser</a:t>
            </a:r>
            <a:endParaRPr lang="en-US" sz="1800" dirty="0">
              <a:latin typeface="Palatino" charset="0"/>
            </a:endParaRPr>
          </a:p>
          <a:p>
            <a:pPr eaLnBrk="0" hangingPunct="0"/>
            <a:r>
              <a:rPr lang="en-US" sz="1800" dirty="0">
                <a:latin typeface="Palatino" charset="0"/>
              </a:rPr>
              <a:t>tag</a:t>
            </a:r>
          </a:p>
          <a:p>
            <a:pPr eaLnBrk="0" hangingPunct="0"/>
            <a:r>
              <a:rPr lang="en-US" sz="1800" dirty="0">
                <a:latin typeface="Palatino" charset="0"/>
              </a:rPr>
              <a:t>training</a:t>
            </a:r>
          </a:p>
          <a:p>
            <a:pPr eaLnBrk="0" hangingPunct="0"/>
            <a:r>
              <a:rPr lang="en-US" sz="1800" u="sng" dirty="0">
                <a:latin typeface="Palatino" charset="0"/>
              </a:rPr>
              <a:t>translation</a:t>
            </a:r>
          </a:p>
          <a:p>
            <a:pPr eaLnBrk="0" hangingPunct="0"/>
            <a:r>
              <a:rPr lang="en-US" sz="1800" u="sng" dirty="0">
                <a:latin typeface="Palatino" charset="0"/>
              </a:rPr>
              <a:t>language</a:t>
            </a:r>
            <a:r>
              <a:rPr lang="en-US" sz="1800" dirty="0">
                <a:latin typeface="Palatino" charset="0"/>
              </a:rPr>
              <a:t>...</a:t>
            </a:r>
          </a:p>
        </p:txBody>
      </p:sp>
      <p:sp>
        <p:nvSpPr>
          <p:cNvPr id="25610" name="Text Box 10"/>
          <p:cNvSpPr txBox="1">
            <a:spLocks noChangeArrowheads="1"/>
          </p:cNvSpPr>
          <p:nvPr/>
        </p:nvSpPr>
        <p:spPr bwMode="auto">
          <a:xfrm>
            <a:off x="3429000" y="3028950"/>
            <a:ext cx="1216086" cy="1477328"/>
          </a:xfrm>
          <a:prstGeom prst="rect">
            <a:avLst/>
          </a:prstGeom>
          <a:noFill/>
          <a:ln w="9525">
            <a:noFill/>
            <a:miter lim="800000"/>
            <a:headEnd/>
            <a:tailEnd/>
          </a:ln>
        </p:spPr>
        <p:txBody>
          <a:bodyPr wrap="none">
            <a:prstTxWarp prst="textNoShape">
              <a:avLst/>
            </a:prstTxWarp>
            <a:spAutoFit/>
          </a:bodyPr>
          <a:lstStyle/>
          <a:p>
            <a:pPr eaLnBrk="0" hangingPunct="0"/>
            <a:r>
              <a:rPr lang="en-US" sz="1800" dirty="0">
                <a:latin typeface="Palatino" charset="0"/>
              </a:rPr>
              <a:t>learning</a:t>
            </a:r>
          </a:p>
          <a:p>
            <a:pPr eaLnBrk="0" hangingPunct="0"/>
            <a:r>
              <a:rPr lang="en-US" sz="1800" u="sng" dirty="0">
                <a:latin typeface="Palatino" charset="0"/>
              </a:rPr>
              <a:t>training</a:t>
            </a:r>
            <a:endParaRPr lang="en-US" sz="1800" dirty="0">
              <a:latin typeface="Palatino" charset="0"/>
            </a:endParaRPr>
          </a:p>
          <a:p>
            <a:pPr eaLnBrk="0" hangingPunct="0"/>
            <a:r>
              <a:rPr lang="en-US" sz="1800" dirty="0">
                <a:latin typeface="Palatino" charset="0"/>
              </a:rPr>
              <a:t>algorithm</a:t>
            </a:r>
          </a:p>
          <a:p>
            <a:pPr eaLnBrk="0" hangingPunct="0"/>
            <a:r>
              <a:rPr lang="en-US" sz="1800" dirty="0">
                <a:latin typeface="Palatino" charset="0"/>
              </a:rPr>
              <a:t>shrinkage</a:t>
            </a:r>
          </a:p>
          <a:p>
            <a:pPr eaLnBrk="0" hangingPunct="0"/>
            <a:r>
              <a:rPr lang="en-US" sz="1800" dirty="0">
                <a:latin typeface="Palatino" charset="0"/>
              </a:rPr>
              <a:t>network...</a:t>
            </a:r>
          </a:p>
        </p:txBody>
      </p:sp>
      <p:sp>
        <p:nvSpPr>
          <p:cNvPr id="25611" name="Text Box 11"/>
          <p:cNvSpPr txBox="1">
            <a:spLocks noChangeArrowheads="1"/>
          </p:cNvSpPr>
          <p:nvPr/>
        </p:nvSpPr>
        <p:spPr bwMode="auto">
          <a:xfrm>
            <a:off x="5915612" y="3028950"/>
            <a:ext cx="1496511" cy="1477328"/>
          </a:xfrm>
          <a:prstGeom prst="rect">
            <a:avLst/>
          </a:prstGeom>
          <a:noFill/>
          <a:ln w="9525">
            <a:noFill/>
            <a:miter lim="800000"/>
            <a:headEnd/>
            <a:tailEnd/>
          </a:ln>
        </p:spPr>
        <p:txBody>
          <a:bodyPr wrap="none">
            <a:prstTxWarp prst="textNoShape">
              <a:avLst/>
            </a:prstTxWarp>
            <a:spAutoFit/>
          </a:bodyPr>
          <a:lstStyle/>
          <a:p>
            <a:pPr eaLnBrk="0" hangingPunct="0"/>
            <a:r>
              <a:rPr lang="en-US" sz="1800" dirty="0">
                <a:latin typeface="Palatino" charset="0"/>
              </a:rPr>
              <a:t>garbage</a:t>
            </a:r>
          </a:p>
          <a:p>
            <a:pPr eaLnBrk="0" hangingPunct="0"/>
            <a:r>
              <a:rPr lang="en-US" sz="1800" dirty="0">
                <a:latin typeface="Palatino" charset="0"/>
              </a:rPr>
              <a:t>collection</a:t>
            </a:r>
          </a:p>
          <a:p>
            <a:pPr eaLnBrk="0" hangingPunct="0"/>
            <a:r>
              <a:rPr lang="en-US" sz="1800" dirty="0">
                <a:latin typeface="Palatino" charset="0"/>
              </a:rPr>
              <a:t>memory</a:t>
            </a:r>
          </a:p>
          <a:p>
            <a:pPr eaLnBrk="0" hangingPunct="0"/>
            <a:r>
              <a:rPr lang="en-US" sz="1800" dirty="0">
                <a:latin typeface="Palatino" charset="0"/>
              </a:rPr>
              <a:t>optimization</a:t>
            </a:r>
          </a:p>
          <a:p>
            <a:pPr eaLnBrk="0" hangingPunct="0"/>
            <a:r>
              <a:rPr lang="en-US" sz="1800" dirty="0">
                <a:latin typeface="Palatino" charset="0"/>
              </a:rPr>
              <a:t>region...</a:t>
            </a:r>
          </a:p>
        </p:txBody>
      </p:sp>
      <p:grpSp>
        <p:nvGrpSpPr>
          <p:cNvPr id="2" name="Group 1"/>
          <p:cNvGrpSpPr/>
          <p:nvPr/>
        </p:nvGrpSpPr>
        <p:grpSpPr>
          <a:xfrm>
            <a:off x="609600" y="1885950"/>
            <a:ext cx="1161997" cy="2085439"/>
            <a:chOff x="609600" y="1885950"/>
            <a:chExt cx="1161997" cy="2085439"/>
          </a:xfrm>
        </p:grpSpPr>
        <p:sp>
          <p:nvSpPr>
            <p:cNvPr id="25612" name="AutoShape 12"/>
            <p:cNvSpPr>
              <a:spLocks noChangeArrowheads="1"/>
            </p:cNvSpPr>
            <p:nvPr/>
          </p:nvSpPr>
          <p:spPr bwMode="auto">
            <a:xfrm>
              <a:off x="609600" y="1885950"/>
              <a:ext cx="1066800" cy="762000"/>
            </a:xfrm>
            <a:prstGeom prst="foldedCorner">
              <a:avLst>
                <a:gd name="adj" fmla="val 28644"/>
              </a:avLst>
            </a:prstGeom>
            <a:solidFill>
              <a:srgbClr val="B2B2B2"/>
            </a:solidFill>
            <a:ln w="9525">
              <a:solidFill>
                <a:schemeClr val="tx1"/>
              </a:solidFill>
              <a:round/>
              <a:headEnd/>
              <a:tailEnd/>
            </a:ln>
          </p:spPr>
          <p:txBody>
            <a:bodyPr wrap="none" anchor="ctr">
              <a:prstTxWarp prst="textNoShape">
                <a:avLst/>
              </a:prstTxWarp>
            </a:bodyPr>
            <a:lstStyle/>
            <a:p>
              <a:endParaRPr lang="en-US" sz="1200" dirty="0"/>
            </a:p>
            <a:p>
              <a:endParaRPr lang="en-US" sz="1200" dirty="0"/>
            </a:p>
            <a:p>
              <a:r>
                <a:rPr lang="en-US" sz="1200" dirty="0"/>
                <a:t>Test </a:t>
              </a:r>
            </a:p>
            <a:p>
              <a:r>
                <a:rPr lang="en-US" sz="1200" dirty="0"/>
                <a:t>document</a:t>
              </a:r>
            </a:p>
            <a:p>
              <a:endParaRPr lang="en-US" dirty="0"/>
            </a:p>
          </p:txBody>
        </p:sp>
        <p:sp>
          <p:nvSpPr>
            <p:cNvPr id="25613" name="Text Box 13"/>
            <p:cNvSpPr txBox="1">
              <a:spLocks noChangeArrowheads="1"/>
            </p:cNvSpPr>
            <p:nvPr/>
          </p:nvSpPr>
          <p:spPr bwMode="auto">
            <a:xfrm>
              <a:off x="609600" y="2647950"/>
              <a:ext cx="1161997" cy="1323439"/>
            </a:xfrm>
            <a:prstGeom prst="rect">
              <a:avLst/>
            </a:prstGeom>
            <a:noFill/>
            <a:ln w="9525">
              <a:noFill/>
              <a:miter lim="800000"/>
              <a:headEnd/>
              <a:tailEnd/>
            </a:ln>
          </p:spPr>
          <p:txBody>
            <a:bodyPr wrap="none">
              <a:prstTxWarp prst="textNoShape">
                <a:avLst/>
              </a:prstTxWarp>
              <a:spAutoFit/>
            </a:bodyPr>
            <a:lstStyle/>
            <a:p>
              <a:pPr eaLnBrk="0" hangingPunct="0"/>
              <a:r>
                <a:rPr lang="en-US" sz="1600" dirty="0">
                  <a:latin typeface="Palatino" charset="0"/>
                </a:rPr>
                <a:t>parser</a:t>
              </a:r>
            </a:p>
            <a:p>
              <a:pPr eaLnBrk="0" hangingPunct="0"/>
              <a:r>
                <a:rPr lang="en-US" sz="1600" dirty="0">
                  <a:latin typeface="Palatino" charset="0"/>
                </a:rPr>
                <a:t>language</a:t>
              </a:r>
            </a:p>
            <a:p>
              <a:pPr eaLnBrk="0" hangingPunct="0"/>
              <a:r>
                <a:rPr lang="en-US" sz="1600" dirty="0">
                  <a:latin typeface="Palatino" charset="0"/>
                </a:rPr>
                <a:t>label</a:t>
              </a:r>
            </a:p>
            <a:p>
              <a:pPr eaLnBrk="0" hangingPunct="0"/>
              <a:r>
                <a:rPr lang="en-US" sz="1600" dirty="0">
                  <a:latin typeface="Palatino" charset="0"/>
                </a:rPr>
                <a:t>translation</a:t>
              </a:r>
            </a:p>
            <a:p>
              <a:pPr eaLnBrk="0" hangingPunct="0"/>
              <a:r>
                <a:rPr lang="en-US" sz="1600" dirty="0">
                  <a:latin typeface="Palatino" charset="0"/>
                </a:rPr>
                <a:t>…</a:t>
              </a:r>
            </a:p>
          </p:txBody>
        </p:sp>
      </p:grpSp>
      <p:sp>
        <p:nvSpPr>
          <p:cNvPr id="25619" name="Rectangle 34"/>
          <p:cNvSpPr>
            <a:spLocks noGrp="1" noChangeArrowheads="1"/>
          </p:cNvSpPr>
          <p:nvPr>
            <p:ph type="title"/>
          </p:nvPr>
        </p:nvSpPr>
        <p:spPr>
          <a:xfrm>
            <a:off x="1371600" y="361950"/>
            <a:ext cx="7467600" cy="742950"/>
          </a:xfrm>
        </p:spPr>
        <p:txBody>
          <a:bodyPr/>
          <a:lstStyle/>
          <a:p>
            <a:r>
              <a:rPr lang="en-US" dirty="0"/>
              <a:t>Bag of words for document classification</a:t>
            </a:r>
          </a:p>
        </p:txBody>
      </p:sp>
      <p:sp>
        <p:nvSpPr>
          <p:cNvPr id="25633" name="Text Box 32"/>
          <p:cNvSpPr txBox="1">
            <a:spLocks noChangeArrowheads="1"/>
          </p:cNvSpPr>
          <p:nvPr/>
        </p:nvSpPr>
        <p:spPr bwMode="auto">
          <a:xfrm>
            <a:off x="8500507" y="3044428"/>
            <a:ext cx="357790"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latin typeface="Palatino" charset="0"/>
              </a:rPr>
              <a:t>...</a:t>
            </a:r>
          </a:p>
        </p:txBody>
      </p:sp>
      <p:sp>
        <p:nvSpPr>
          <p:cNvPr id="36" name="Text Box 8"/>
          <p:cNvSpPr txBox="1">
            <a:spLocks noChangeArrowheads="1"/>
          </p:cNvSpPr>
          <p:nvPr/>
        </p:nvSpPr>
        <p:spPr bwMode="auto">
          <a:xfrm>
            <a:off x="7281693" y="3027514"/>
            <a:ext cx="1296674" cy="1625061"/>
          </a:xfrm>
          <a:prstGeom prst="rect">
            <a:avLst/>
          </a:prstGeom>
          <a:noFill/>
          <a:ln w="9525">
            <a:noFill/>
            <a:miter lim="800000"/>
            <a:headEnd/>
            <a:tailEnd/>
          </a:ln>
        </p:spPr>
        <p:txBody>
          <a:bodyPr wrap="none">
            <a:prstTxWarp prst="textNoShape">
              <a:avLst/>
            </a:prstTxWarp>
            <a:spAutoFit/>
          </a:bodyPr>
          <a:lstStyle/>
          <a:p>
            <a:pPr eaLnBrk="0" hangingPunct="0"/>
            <a:r>
              <a:rPr lang="en-US" sz="1800" dirty="0">
                <a:latin typeface="Palatino" charset="0"/>
              </a:rPr>
              <a:t>planning</a:t>
            </a:r>
          </a:p>
          <a:p>
            <a:pPr eaLnBrk="0" hangingPunct="0"/>
            <a:r>
              <a:rPr lang="en-US" sz="1800" dirty="0">
                <a:latin typeface="Palatino" charset="0"/>
              </a:rPr>
              <a:t>temporal</a:t>
            </a:r>
          </a:p>
          <a:p>
            <a:pPr eaLnBrk="0" hangingPunct="0"/>
            <a:r>
              <a:rPr lang="en-US" sz="1800" dirty="0">
                <a:latin typeface="Palatino" charset="0"/>
              </a:rPr>
              <a:t>reasoning</a:t>
            </a:r>
          </a:p>
          <a:p>
            <a:pPr eaLnBrk="0" hangingPunct="0"/>
            <a:r>
              <a:rPr lang="en-US" sz="1800" dirty="0">
                <a:latin typeface="Palatino" charset="0"/>
              </a:rPr>
              <a:t>plan</a:t>
            </a:r>
          </a:p>
          <a:p>
            <a:pPr eaLnBrk="0" hangingPunct="0"/>
            <a:r>
              <a:rPr lang="en-US" sz="1800" u="sng" dirty="0">
                <a:latin typeface="Palatino" charset="0"/>
              </a:rPr>
              <a:t>language</a:t>
            </a:r>
            <a:r>
              <a:rPr lang="en-US" sz="1800" dirty="0">
                <a:latin typeface="Palatino" charset="0"/>
              </a:rPr>
              <a:t>...</a:t>
            </a:r>
          </a:p>
        </p:txBody>
      </p:sp>
      <p:sp>
        <p:nvSpPr>
          <p:cNvPr id="10" name="TextBox 9"/>
          <p:cNvSpPr txBox="1"/>
          <p:nvPr/>
        </p:nvSpPr>
        <p:spPr>
          <a:xfrm>
            <a:off x="5842000" y="1608667"/>
            <a:ext cx="374822" cy="584776"/>
          </a:xfrm>
          <a:prstGeom prst="rect">
            <a:avLst/>
          </a:prstGeom>
          <a:noFill/>
        </p:spPr>
        <p:txBody>
          <a:bodyPr wrap="none" rtlCol="0">
            <a:spAutoFit/>
          </a:bodyPr>
          <a:lstStyle/>
          <a:p>
            <a:r>
              <a:rPr lang="en-US" sz="3200" dirty="0">
                <a:latin typeface="+mn-lt"/>
              </a:rPr>
              <a:t>?</a:t>
            </a:r>
          </a:p>
        </p:txBody>
      </p:sp>
    </p:spTree>
    <p:extLst>
      <p:ext uri="{BB962C8B-B14F-4D97-AF65-F5344CB8AC3E}">
        <p14:creationId xmlns:p14="http://schemas.microsoft.com/office/powerpoint/2010/main" val="3657836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44444E-6 -7.88141E-6 C 0.03073 -0.00773 0.05955 -0.02811 0.08993 -0.04015 C 0.09775 -0.04355 0.10573 -0.0454 0.11389 -0.04726 C 0.12344 -0.05004 0.14288 -0.05436 0.14288 -0.05436 C 0.17483 -0.05251 0.20591 -0.05096 0.23681 -0.03305 C 0.25 -0.02564 0.26146 -0.00865 0.27518 -0.00248 C 0.27865 -0.00093 0.28577 0.00216 0.28577 0.00216 C 0.29757 -0.00124 0.30764 -0.00371 0.32014 -0.00495 C 0.33195 -0.0034 0.34393 -0.00217 0.35591 -7.88141E-6 C 0.36077 0.00061 0.36216 0.00802 0.3665 0.01173 C 0.38959 0.03026 0.39966 0.04755 0.41407 0.08708 C 0.42257 0.11056 0.42674 0.13681 0.43525 0.15997 C 0.43577 0.24459 0.43785 0.32921 0.43785 0.41414 " pathEditMode="relative" ptsTypes="ffffffffffffA">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CE77A-01E1-83B2-27AE-2F885CD51A16}"/>
              </a:ext>
            </a:extLst>
          </p:cNvPr>
          <p:cNvSpPr>
            <a:spLocks noGrp="1" noChangeArrowheads="1"/>
          </p:cNvSpPr>
          <p:nvPr>
            <p:ph type="title"/>
          </p:nvPr>
        </p:nvSpPr>
        <p:spPr bwMode="auto">
          <a:xfrm>
            <a:off x="533400" y="285750"/>
            <a:ext cx="8077200" cy="7429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defTabSz="457200" rtl="0" eaLnBrk="0" fontAlgn="base" hangingPunct="0">
              <a:spcBef>
                <a:spcPct val="0"/>
              </a:spcBef>
              <a:spcAft>
                <a:spcPct val="0"/>
              </a:spcAft>
              <a:defRPr sz="4000" kern="1200">
                <a:solidFill>
                  <a:schemeClr val="tx1"/>
                </a:solidFill>
                <a:latin typeface="Arial" charset="0"/>
                <a:ea typeface="+mj-ea"/>
                <a:cs typeface="+mj-cs"/>
              </a:defRPr>
            </a:lvl1pPr>
            <a:lvl2pPr algn="l" defTabSz="457200" rtl="0" eaLnBrk="0" fontAlgn="base" hangingPunct="0">
              <a:spcBef>
                <a:spcPct val="0"/>
              </a:spcBef>
              <a:spcAft>
                <a:spcPct val="0"/>
              </a:spcAft>
              <a:defRPr sz="4000">
                <a:solidFill>
                  <a:schemeClr val="tx1"/>
                </a:solidFill>
                <a:latin typeface="Arial" charset="0"/>
                <a:ea typeface="ＭＳ Ｐゴシック" pitchFamily="-65" charset="-128"/>
                <a:cs typeface="ＭＳ Ｐゴシック" pitchFamily="-65" charset="-128"/>
              </a:defRPr>
            </a:lvl2pPr>
            <a:lvl3pPr algn="l" defTabSz="457200" rtl="0" eaLnBrk="0" fontAlgn="base" hangingPunct="0">
              <a:spcBef>
                <a:spcPct val="0"/>
              </a:spcBef>
              <a:spcAft>
                <a:spcPct val="0"/>
              </a:spcAft>
              <a:defRPr sz="4000">
                <a:solidFill>
                  <a:schemeClr val="tx1"/>
                </a:solidFill>
                <a:latin typeface="Arial" charset="0"/>
                <a:ea typeface="ＭＳ Ｐゴシック" pitchFamily="-65" charset="-128"/>
                <a:cs typeface="ＭＳ Ｐゴシック" pitchFamily="-65" charset="-128"/>
              </a:defRPr>
            </a:lvl3pPr>
            <a:lvl4pPr algn="l" defTabSz="457200" rtl="0" eaLnBrk="0" fontAlgn="base" hangingPunct="0">
              <a:spcBef>
                <a:spcPct val="0"/>
              </a:spcBef>
              <a:spcAft>
                <a:spcPct val="0"/>
              </a:spcAft>
              <a:defRPr sz="4000">
                <a:solidFill>
                  <a:schemeClr val="tx1"/>
                </a:solidFill>
                <a:latin typeface="Arial" charset="0"/>
                <a:ea typeface="ＭＳ Ｐゴシック" pitchFamily="-65" charset="-128"/>
                <a:cs typeface="ＭＳ Ｐゴシック" pitchFamily="-65" charset="-128"/>
              </a:defRPr>
            </a:lvl4pPr>
            <a:lvl5pPr algn="l" defTabSz="457200" rtl="0" eaLnBrk="0" fontAlgn="base" hangingPunct="0">
              <a:spcBef>
                <a:spcPct val="0"/>
              </a:spcBef>
              <a:spcAft>
                <a:spcPct val="0"/>
              </a:spcAft>
              <a:defRPr sz="4000">
                <a:solidFill>
                  <a:schemeClr val="tx1"/>
                </a:solidFill>
                <a:latin typeface="Arial" charset="0"/>
                <a:ea typeface="ＭＳ Ｐゴシック" pitchFamily="-65" charset="-128"/>
                <a:cs typeface="ＭＳ Ｐゴシック" pitchFamily="-65" charset="-128"/>
              </a:defRPr>
            </a:lvl5pPr>
            <a:lvl6pPr marL="4572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6pPr>
            <a:lvl7pPr marL="9144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7pPr>
            <a:lvl8pPr marL="13716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8pPr>
            <a:lvl9pPr marL="18288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9pPr>
          </a:lstStyle>
          <a:p>
            <a:pPr eaLnBrk="1" hangingPunct="1"/>
            <a:r>
              <a:rPr lang="en-US" altLang="zh-CN" sz="3200" dirty="0"/>
              <a:t>Bayesian Methods</a:t>
            </a:r>
          </a:p>
        </p:txBody>
      </p:sp>
      <p:sp>
        <p:nvSpPr>
          <p:cNvPr id="9" name="Text Placeholder 2">
            <a:extLst>
              <a:ext uri="{FF2B5EF4-FFF2-40B4-BE49-F238E27FC236}">
                <a16:creationId xmlns:a16="http://schemas.microsoft.com/office/drawing/2014/main" id="{BC15C501-114F-75A8-FF15-D262665BBB3D}"/>
              </a:ext>
            </a:extLst>
          </p:cNvPr>
          <p:cNvSpPr>
            <a:spLocks noGrp="1"/>
          </p:cNvSpPr>
          <p:nvPr>
            <p:ph type="body" sz="half" idx="1"/>
          </p:nvPr>
        </p:nvSpPr>
        <p:spPr>
          <a:xfrm>
            <a:off x="685800" y="1314450"/>
            <a:ext cx="8153400" cy="3657600"/>
          </a:xfrm>
        </p:spPr>
        <p:txBody>
          <a:bodyPr/>
          <a:lstStyle/>
          <a:p>
            <a:pPr eaLnBrk="1" hangingPunct="1">
              <a:lnSpc>
                <a:spcPct val="90000"/>
              </a:lnSpc>
            </a:pPr>
            <a:r>
              <a:rPr lang="en-US" altLang="zh-CN" dirty="0">
                <a:latin typeface="Calibri" panose="020F0502020204030204" pitchFamily="34" charset="0"/>
              </a:rPr>
              <a:t>Learning and classification methods based on probability theory.</a:t>
            </a:r>
          </a:p>
          <a:p>
            <a:pPr eaLnBrk="1" hangingPunct="1">
              <a:lnSpc>
                <a:spcPct val="90000"/>
              </a:lnSpc>
            </a:pPr>
            <a:r>
              <a:rPr lang="en-US" altLang="zh-CN" dirty="0">
                <a:solidFill>
                  <a:srgbClr val="FF0000"/>
                </a:solidFill>
                <a:latin typeface="Calibri" panose="020F0502020204030204" pitchFamily="34" charset="0"/>
              </a:rPr>
              <a:t>Bayes theorem </a:t>
            </a:r>
            <a:r>
              <a:rPr lang="en-US" altLang="zh-CN" dirty="0">
                <a:latin typeface="Calibri" panose="020F0502020204030204" pitchFamily="34" charset="0"/>
              </a:rPr>
              <a:t>plays a critical role in probabilistic learning and classification.</a:t>
            </a:r>
          </a:p>
          <a:p>
            <a:pPr eaLnBrk="1" hangingPunct="1">
              <a:lnSpc>
                <a:spcPct val="90000"/>
              </a:lnSpc>
            </a:pPr>
            <a:r>
              <a:rPr lang="en-US" altLang="zh-CN" dirty="0">
                <a:latin typeface="Calibri" panose="020F0502020204030204" pitchFamily="34" charset="0"/>
              </a:rPr>
              <a:t>Builds a </a:t>
            </a:r>
            <a:r>
              <a:rPr lang="en-US" altLang="zh-CN" i="1" dirty="0">
                <a:solidFill>
                  <a:srgbClr val="FF0000"/>
                </a:solidFill>
                <a:latin typeface="Calibri" panose="020F0502020204030204" pitchFamily="34" charset="0"/>
              </a:rPr>
              <a:t>generative model</a:t>
            </a:r>
            <a:r>
              <a:rPr lang="en-US" altLang="zh-CN" dirty="0">
                <a:solidFill>
                  <a:srgbClr val="FF0000"/>
                </a:solidFill>
                <a:latin typeface="Calibri" panose="020F0502020204030204" pitchFamily="34" charset="0"/>
              </a:rPr>
              <a:t> </a:t>
            </a:r>
            <a:r>
              <a:rPr lang="en-US" altLang="zh-CN" dirty="0">
                <a:latin typeface="Calibri" panose="020F0502020204030204" pitchFamily="34" charset="0"/>
              </a:rPr>
              <a:t>that approximates how data is produced</a:t>
            </a:r>
          </a:p>
          <a:p>
            <a:pPr eaLnBrk="1" hangingPunct="1">
              <a:lnSpc>
                <a:spcPct val="90000"/>
              </a:lnSpc>
            </a:pPr>
            <a:r>
              <a:rPr lang="en-US" altLang="zh-CN" dirty="0">
                <a:latin typeface="Calibri" panose="020F0502020204030204" pitchFamily="34" charset="0"/>
              </a:rPr>
              <a:t>Uses </a:t>
            </a:r>
            <a:r>
              <a:rPr lang="en-US" altLang="zh-CN" i="1" dirty="0">
                <a:solidFill>
                  <a:srgbClr val="FF0000"/>
                </a:solidFill>
                <a:latin typeface="Calibri" panose="020F0502020204030204" pitchFamily="34" charset="0"/>
              </a:rPr>
              <a:t>prior</a:t>
            </a:r>
            <a:r>
              <a:rPr lang="en-US" altLang="zh-CN" dirty="0">
                <a:latin typeface="Calibri" panose="020F0502020204030204" pitchFamily="34" charset="0"/>
              </a:rPr>
              <a:t> probability of each category given no information about an item.</a:t>
            </a:r>
          </a:p>
          <a:p>
            <a:pPr eaLnBrk="1" hangingPunct="1">
              <a:lnSpc>
                <a:spcPct val="90000"/>
              </a:lnSpc>
            </a:pPr>
            <a:r>
              <a:rPr lang="en-US" altLang="zh-CN" dirty="0">
                <a:latin typeface="Calibri" panose="020F0502020204030204" pitchFamily="34" charset="0"/>
              </a:rPr>
              <a:t>Categorization produces a </a:t>
            </a:r>
            <a:r>
              <a:rPr lang="en-US" altLang="zh-CN" i="1" dirty="0">
                <a:solidFill>
                  <a:srgbClr val="FF0000"/>
                </a:solidFill>
                <a:latin typeface="Calibri" panose="020F0502020204030204" pitchFamily="34" charset="0"/>
              </a:rPr>
              <a:t>posterior</a:t>
            </a:r>
            <a:r>
              <a:rPr lang="en-US" altLang="zh-CN" dirty="0">
                <a:latin typeface="Calibri" panose="020F0502020204030204" pitchFamily="34" charset="0"/>
              </a:rPr>
              <a:t> probability distribution over the possible categories given a description of an item.</a:t>
            </a:r>
          </a:p>
          <a:p>
            <a:endParaRPr lang="en-US" dirty="0"/>
          </a:p>
        </p:txBody>
      </p:sp>
      <p:sp>
        <p:nvSpPr>
          <p:cNvPr id="3" name="Slide Number Placeholder 2">
            <a:extLst>
              <a:ext uri="{FF2B5EF4-FFF2-40B4-BE49-F238E27FC236}">
                <a16:creationId xmlns:a16="http://schemas.microsoft.com/office/drawing/2014/main" id="{97491CB4-A506-8F97-6072-74810E39F3D4}"/>
              </a:ext>
            </a:extLst>
          </p:cNvPr>
          <p:cNvSpPr>
            <a:spLocks noGrp="1"/>
          </p:cNvSpPr>
          <p:nvPr>
            <p:ph type="sldNum" sz="quarter" idx="12"/>
          </p:nvPr>
        </p:nvSpPr>
        <p:spPr>
          <a:xfrm>
            <a:off x="304800" y="4705350"/>
            <a:ext cx="1981200" cy="342900"/>
          </a:xfrm>
        </p:spPr>
        <p:txBody>
          <a:bodyPr wrap="square" anchor="t">
            <a:normAutofit/>
          </a:bodyPr>
          <a:lstStyle/>
          <a:p>
            <a:pPr>
              <a:spcAft>
                <a:spcPts val="600"/>
              </a:spcAft>
            </a:pPr>
            <a:fld id="{03BC7101-16EA-C942-850C-355264FDE9E8}" type="slidenum">
              <a:rPr lang="en-US" smtClean="0"/>
              <a:pPr>
                <a:spcAft>
                  <a:spcPts val="600"/>
                </a:spcAft>
              </a:pPr>
              <a:t>18</a:t>
            </a:fld>
            <a:endParaRPr lang="en-US"/>
          </a:p>
        </p:txBody>
      </p:sp>
    </p:spTree>
    <p:extLst>
      <p:ext uri="{BB962C8B-B14F-4D97-AF65-F5344CB8AC3E}">
        <p14:creationId xmlns:p14="http://schemas.microsoft.com/office/powerpoint/2010/main" val="286444989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Content Placeholder 1"/>
          <p:cNvSpPr>
            <a:spLocks noGrp="1"/>
          </p:cNvSpPr>
          <p:nvPr>
            <p:ph idx="1"/>
          </p:nvPr>
        </p:nvSpPr>
        <p:spPr>
          <a:xfrm>
            <a:off x="304800" y="1428750"/>
            <a:ext cx="8229600" cy="32004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p>
          <a:p>
            <a:pPr marL="0" indent="0">
              <a:spcBef>
                <a:spcPct val="50000"/>
              </a:spcBef>
              <a:buNone/>
            </a:pPr>
            <a:endParaRPr lang="en-US" sz="3200" i="1" dirty="0">
              <a:solidFill>
                <a:srgbClr val="FF0000"/>
              </a:solidFill>
            </a:endParaRPr>
          </a:p>
        </p:txBody>
      </p:sp>
      <p:sp>
        <p:nvSpPr>
          <p:cNvPr id="4" name="Title 3">
            <a:extLst>
              <a:ext uri="{FF2B5EF4-FFF2-40B4-BE49-F238E27FC236}">
                <a16:creationId xmlns:a16="http://schemas.microsoft.com/office/drawing/2014/main" id="{9A524898-4947-4DFF-66C4-5665BF74DFDE}"/>
              </a:ext>
            </a:extLst>
          </p:cNvPr>
          <p:cNvSpPr>
            <a:spLocks noGrp="1" noChangeArrowheads="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defTabSz="457200" rtl="0" eaLnBrk="0" fontAlgn="base" hangingPunct="0">
              <a:spcBef>
                <a:spcPct val="0"/>
              </a:spcBef>
              <a:spcAft>
                <a:spcPct val="0"/>
              </a:spcAft>
              <a:defRPr sz="4000" kern="1200">
                <a:solidFill>
                  <a:schemeClr val="tx1"/>
                </a:solidFill>
                <a:latin typeface="Arial" charset="0"/>
                <a:ea typeface="+mj-ea"/>
                <a:cs typeface="+mj-cs"/>
              </a:defRPr>
            </a:lvl1pPr>
            <a:lvl2pPr algn="l" defTabSz="457200" rtl="0" eaLnBrk="0" fontAlgn="base" hangingPunct="0">
              <a:spcBef>
                <a:spcPct val="0"/>
              </a:spcBef>
              <a:spcAft>
                <a:spcPct val="0"/>
              </a:spcAft>
              <a:defRPr sz="4000">
                <a:solidFill>
                  <a:schemeClr val="tx1"/>
                </a:solidFill>
                <a:latin typeface="Arial" charset="0"/>
                <a:ea typeface="ＭＳ Ｐゴシック" pitchFamily="-65" charset="-128"/>
                <a:cs typeface="ＭＳ Ｐゴシック" pitchFamily="-65" charset="-128"/>
              </a:defRPr>
            </a:lvl2pPr>
            <a:lvl3pPr algn="l" defTabSz="457200" rtl="0" eaLnBrk="0" fontAlgn="base" hangingPunct="0">
              <a:spcBef>
                <a:spcPct val="0"/>
              </a:spcBef>
              <a:spcAft>
                <a:spcPct val="0"/>
              </a:spcAft>
              <a:defRPr sz="4000">
                <a:solidFill>
                  <a:schemeClr val="tx1"/>
                </a:solidFill>
                <a:latin typeface="Arial" charset="0"/>
                <a:ea typeface="ＭＳ Ｐゴシック" pitchFamily="-65" charset="-128"/>
                <a:cs typeface="ＭＳ Ｐゴシック" pitchFamily="-65" charset="-128"/>
              </a:defRPr>
            </a:lvl3pPr>
            <a:lvl4pPr algn="l" defTabSz="457200" rtl="0" eaLnBrk="0" fontAlgn="base" hangingPunct="0">
              <a:spcBef>
                <a:spcPct val="0"/>
              </a:spcBef>
              <a:spcAft>
                <a:spcPct val="0"/>
              </a:spcAft>
              <a:defRPr sz="4000">
                <a:solidFill>
                  <a:schemeClr val="tx1"/>
                </a:solidFill>
                <a:latin typeface="Arial" charset="0"/>
                <a:ea typeface="ＭＳ Ｐゴシック" pitchFamily="-65" charset="-128"/>
                <a:cs typeface="ＭＳ Ｐゴシック" pitchFamily="-65" charset="-128"/>
              </a:defRPr>
            </a:lvl4pPr>
            <a:lvl5pPr algn="l" defTabSz="457200" rtl="0" eaLnBrk="0" fontAlgn="base" hangingPunct="0">
              <a:spcBef>
                <a:spcPct val="0"/>
              </a:spcBef>
              <a:spcAft>
                <a:spcPct val="0"/>
              </a:spcAft>
              <a:defRPr sz="4000">
                <a:solidFill>
                  <a:schemeClr val="tx1"/>
                </a:solidFill>
                <a:latin typeface="Arial" charset="0"/>
                <a:ea typeface="ＭＳ Ｐゴシック" pitchFamily="-65" charset="-128"/>
                <a:cs typeface="ＭＳ Ｐゴシック" pitchFamily="-65" charset="-128"/>
              </a:defRPr>
            </a:lvl5pPr>
            <a:lvl6pPr marL="4572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6pPr>
            <a:lvl7pPr marL="9144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7pPr>
            <a:lvl8pPr marL="13716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8pPr>
            <a:lvl9pPr marL="1828800" algn="l" defTabSz="457200" rtl="0" eaLnBrk="1" fontAlgn="base" hangingPunct="1">
              <a:spcBef>
                <a:spcPct val="0"/>
              </a:spcBef>
              <a:spcAft>
                <a:spcPct val="0"/>
              </a:spcAft>
              <a:defRPr sz="4000">
                <a:solidFill>
                  <a:schemeClr val="tx1"/>
                </a:solidFill>
                <a:latin typeface="Calibri" pitchFamily="-65" charset="0"/>
                <a:ea typeface="ＭＳ Ｐゴシック" pitchFamily="-65" charset="-128"/>
                <a:cs typeface="ＭＳ Ｐゴシック" pitchFamily="-65" charset="-128"/>
              </a:defRPr>
            </a:lvl9pPr>
          </a:lstStyle>
          <a:p>
            <a:r>
              <a:rPr lang="en-US" altLang="zh-CN" dirty="0">
                <a:latin typeface="Calibri" panose="020F0502020204030204" pitchFamily="34" charset="0"/>
              </a:rPr>
              <a:t>Bayes’ Rule for text classification</a:t>
            </a:r>
          </a:p>
        </p:txBody>
      </p:sp>
      <p:pic>
        <p:nvPicPr>
          <p:cNvPr id="13" name="Picture 12">
            <a:extLst>
              <a:ext uri="{FF2B5EF4-FFF2-40B4-BE49-F238E27FC236}">
                <a16:creationId xmlns:a16="http://schemas.microsoft.com/office/drawing/2014/main" id="{DE3ADC27-7EDE-D8E9-0FA1-0076625F19D7}"/>
              </a:ext>
            </a:extLst>
          </p:cNvPr>
          <p:cNvPicPr>
            <a:picLocks noChangeAspect="1"/>
          </p:cNvPicPr>
          <p:nvPr/>
        </p:nvPicPr>
        <p:blipFill>
          <a:blip r:embed="rId3"/>
          <a:stretch>
            <a:fillRect/>
          </a:stretch>
        </p:blipFill>
        <p:spPr>
          <a:xfrm>
            <a:off x="1549400" y="2339975"/>
            <a:ext cx="6045200" cy="463550"/>
          </a:xfrm>
          <a:prstGeom prst="rect">
            <a:avLst/>
          </a:prstGeom>
        </p:spPr>
      </p:pic>
      <p:pic>
        <p:nvPicPr>
          <p:cNvPr id="15" name="Picture 14">
            <a:extLst>
              <a:ext uri="{FF2B5EF4-FFF2-40B4-BE49-F238E27FC236}">
                <a16:creationId xmlns:a16="http://schemas.microsoft.com/office/drawing/2014/main" id="{A9FBD0C9-8518-4407-4959-97ED8AAB34F4}"/>
              </a:ext>
            </a:extLst>
          </p:cNvPr>
          <p:cNvPicPr>
            <a:picLocks noChangeAspect="1"/>
          </p:cNvPicPr>
          <p:nvPr/>
        </p:nvPicPr>
        <p:blipFill>
          <a:blip r:embed="rId4"/>
          <a:stretch>
            <a:fillRect/>
          </a:stretch>
        </p:blipFill>
        <p:spPr>
          <a:xfrm>
            <a:off x="2286000" y="3333750"/>
            <a:ext cx="3803650" cy="1098550"/>
          </a:xfrm>
          <a:prstGeom prst="rect">
            <a:avLst/>
          </a:prstGeom>
        </p:spPr>
      </p:pic>
    </p:spTree>
    <p:extLst>
      <p:ext uri="{BB962C8B-B14F-4D97-AF65-F5344CB8AC3E}">
        <p14:creationId xmlns:p14="http://schemas.microsoft.com/office/powerpoint/2010/main" val="55067465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descr="A diagram of a diagram&#10;&#10;Description automatically generated">
            <a:extLst>
              <a:ext uri="{FF2B5EF4-FFF2-40B4-BE49-F238E27FC236}">
                <a16:creationId xmlns:a16="http://schemas.microsoft.com/office/drawing/2014/main" id="{F0F71462-711A-33AE-6786-89C605044C54}"/>
              </a:ext>
            </a:extLst>
          </p:cNvPr>
          <p:cNvPicPr>
            <a:picLocks noGrp="1" noChangeAspect="1"/>
          </p:cNvPicPr>
          <p:nvPr>
            <p:ph idx="1"/>
          </p:nvPr>
        </p:nvPicPr>
        <p:blipFill>
          <a:blip r:embed="rId3"/>
          <a:stretch>
            <a:fillRect/>
          </a:stretch>
        </p:blipFill>
        <p:spPr>
          <a:xfrm>
            <a:off x="838200" y="361950"/>
            <a:ext cx="7696200" cy="4324350"/>
          </a:xfrm>
        </p:spPr>
      </p:pic>
      <p:sp>
        <p:nvSpPr>
          <p:cNvPr id="4" name="Slide Number Placeholder 3">
            <a:extLst>
              <a:ext uri="{FF2B5EF4-FFF2-40B4-BE49-F238E27FC236}">
                <a16:creationId xmlns:a16="http://schemas.microsoft.com/office/drawing/2014/main" id="{7FDD5780-F699-670A-FE12-051D29825F4D}"/>
              </a:ext>
            </a:extLst>
          </p:cNvPr>
          <p:cNvSpPr>
            <a:spLocks noGrp="1"/>
          </p:cNvSpPr>
          <p:nvPr>
            <p:ph type="sldNum" sz="quarter" idx="12"/>
          </p:nvPr>
        </p:nvSpPr>
        <p:spPr>
          <a:xfrm>
            <a:off x="304800" y="4705350"/>
            <a:ext cx="1981200" cy="342900"/>
          </a:xfrm>
        </p:spPr>
        <p:txBody>
          <a:bodyPr wrap="square" anchor="t">
            <a:normAutofit/>
          </a:bodyPr>
          <a:lstStyle/>
          <a:p>
            <a:pPr>
              <a:spcAft>
                <a:spcPts val="600"/>
              </a:spcAft>
            </a:pPr>
            <a:fld id="{9C2BDC8F-D922-0A4E-AAA0-9C7D97FF3D71}" type="slidenum">
              <a:rPr lang="en-US" smtClean="0"/>
              <a:pPr>
                <a:spcAft>
                  <a:spcPts val="600"/>
                </a:spcAft>
              </a:pPr>
              <a:t>2</a:t>
            </a:fld>
            <a:endParaRPr lang="en-US"/>
          </a:p>
        </p:txBody>
      </p:sp>
    </p:spTree>
    <p:extLst>
      <p:ext uri="{BB962C8B-B14F-4D97-AF65-F5344CB8AC3E}">
        <p14:creationId xmlns:p14="http://schemas.microsoft.com/office/powerpoint/2010/main" val="51240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 (I)</a:t>
            </a:r>
          </a:p>
        </p:txBody>
      </p:sp>
      <p:graphicFrame>
        <p:nvGraphicFramePr>
          <p:cNvPr id="5" name="Object 3"/>
          <p:cNvGraphicFramePr>
            <a:graphicFrameLocks noChangeAspect="1"/>
          </p:cNvGraphicFramePr>
          <p:nvPr>
            <p:extLst>
              <p:ext uri="{D42A27DB-BD31-4B8C-83A1-F6EECF244321}">
                <p14:modId xmlns:p14="http://schemas.microsoft.com/office/powerpoint/2010/main" val="816637004"/>
              </p:ext>
            </p:extLst>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name="Equation" r:id="rId3" imgW="1371600" imgH="292100" progId="Equation.3">
                  <p:embed/>
                </p:oleObj>
              </mc:Choice>
              <mc:Fallback>
                <p:oleObj name="Equation" r:id="rId3" imgW="1371600" imgH="292100" progId="Equation.3">
                  <p:embed/>
                  <p:pic>
                    <p:nvPicPr>
                      <p:cNvPr id="0" name=""/>
                      <p:cNvPicPr>
                        <a:picLocks noChangeAspect="1" noChangeArrowheads="1"/>
                      </p:cNvPicPr>
                      <p:nvPr/>
                    </p:nvPicPr>
                    <p:blipFill>
                      <a:blip r:embed="rId4"/>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069616719"/>
              </p:ext>
            </p:extLst>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name="Equation" r:id="rId5" imgW="1371600" imgH="419100" progId="Equation.3">
                  <p:embed/>
                </p:oleObj>
              </mc:Choice>
              <mc:Fallback>
                <p:oleObj name="Equation" r:id="rId5" imgW="1371600" imgH="419100" progId="Equation.3">
                  <p:embed/>
                  <p:pic>
                    <p:nvPicPr>
                      <p:cNvPr id="0" name=""/>
                      <p:cNvPicPr>
                        <a:picLocks noChangeAspect="1" noChangeArrowheads="1"/>
                      </p:cNvPicPr>
                      <p:nvPr/>
                    </p:nvPicPr>
                    <p:blipFill>
                      <a:blip r:embed="rId6"/>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1942638856"/>
              </p:ext>
            </p:extLst>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name="Equation" r:id="rId7" imgW="1346200" imgH="292100" progId="Equation.3">
                  <p:embed/>
                </p:oleObj>
              </mc:Choice>
              <mc:Fallback>
                <p:oleObj name="Equation" r:id="rId7" imgW="1346200" imgH="292100" progId="Equation.3">
                  <p:embed/>
                  <p:pic>
                    <p:nvPicPr>
                      <p:cNvPr id="0" name=""/>
                      <p:cNvPicPr>
                        <a:picLocks noChangeAspect="1" noChangeArrowheads="1"/>
                      </p:cNvPicPr>
                      <p:nvPr/>
                    </p:nvPicPr>
                    <p:blipFill>
                      <a:blip r:embed="rId8"/>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MAP is “maximum a posteriori”  = most likely class</a:t>
            </a: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Bayes Rule</a:t>
            </a: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Dropping the denominator</a:t>
            </a:r>
          </a:p>
        </p:txBody>
      </p:sp>
    </p:spTree>
    <p:extLst>
      <p:ext uri="{BB962C8B-B14F-4D97-AF65-F5344CB8AC3E}">
        <p14:creationId xmlns:p14="http://schemas.microsoft.com/office/powerpoint/2010/main" val="109718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1" grpId="0" animBg="1"/>
      <p:bldP spid="12"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 (II)</a:t>
            </a:r>
          </a:p>
        </p:txBody>
      </p:sp>
      <p:graphicFrame>
        <p:nvGraphicFramePr>
          <p:cNvPr id="5" name="Object 3"/>
          <p:cNvGraphicFramePr>
            <a:graphicFrameLocks noChangeAspect="1"/>
          </p:cNvGraphicFramePr>
          <p:nvPr>
            <p:extLst>
              <p:ext uri="{D42A27DB-BD31-4B8C-83A1-F6EECF244321}">
                <p14:modId xmlns:p14="http://schemas.microsoft.com/office/powerpoint/2010/main" val="2614248283"/>
              </p:ext>
            </p:extLst>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name="Equation" r:id="rId2" imgW="1651000" imgH="292100" progId="Equation.3">
                  <p:embed/>
                </p:oleObj>
              </mc:Choice>
              <mc:Fallback>
                <p:oleObj name="Equation" r:id="rId2" imgW="1651000" imgH="292100" progId="Equation.3">
                  <p:embed/>
                  <p:pic>
                    <p:nvPicPr>
                      <p:cNvPr id="0" name=""/>
                      <p:cNvPicPr>
                        <a:picLocks noChangeAspect="1" noChangeArrowheads="1"/>
                      </p:cNvPicPr>
                      <p:nvPr/>
                    </p:nvPicPr>
                    <p:blipFill>
                      <a:blip r:embed="rId3"/>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239000" y="2571750"/>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Document d represented as features x1..xn</a:t>
            </a:r>
          </a:p>
        </p:txBody>
      </p:sp>
      <p:graphicFrame>
        <p:nvGraphicFramePr>
          <p:cNvPr id="10" name="Object 3"/>
          <p:cNvGraphicFramePr>
            <a:graphicFrameLocks noChangeAspect="1"/>
          </p:cNvGraphicFramePr>
          <p:nvPr>
            <p:extLst>
              <p:ext uri="{D42A27DB-BD31-4B8C-83A1-F6EECF244321}">
                <p14:modId xmlns:p14="http://schemas.microsoft.com/office/powerpoint/2010/main" val="4279749968"/>
              </p:ext>
            </p:extLst>
          </p:nvPr>
        </p:nvGraphicFramePr>
        <p:xfrm>
          <a:off x="1295400" y="2724150"/>
          <a:ext cx="5768975" cy="862013"/>
        </p:xfrm>
        <a:graphic>
          <a:graphicData uri="http://schemas.openxmlformats.org/presentationml/2006/ole">
            <mc:AlternateContent xmlns:mc="http://schemas.openxmlformats.org/markup-compatibility/2006">
              <mc:Choice xmlns:v="urn:schemas-microsoft-com:vml" Requires="v">
                <p:oleObj name="Equation" r:id="rId4" imgW="1943100" imgH="292100" progId="Equation.3">
                  <p:embed/>
                </p:oleObj>
              </mc:Choice>
              <mc:Fallback>
                <p:oleObj name="Equation" r:id="rId4" imgW="1943100" imgH="292100" progId="Equation.3">
                  <p:embed/>
                  <p:pic>
                    <p:nvPicPr>
                      <p:cNvPr id="0" name=""/>
                      <p:cNvPicPr>
                        <a:picLocks noChangeAspect="1" noChangeArrowheads="1"/>
                      </p:cNvPicPr>
                      <p:nvPr/>
                    </p:nvPicPr>
                    <p:blipFill>
                      <a:blip r:embed="rId5"/>
                      <a:srcRect/>
                      <a:stretch>
                        <a:fillRect/>
                      </a:stretch>
                    </p:blipFill>
                    <p:spPr bwMode="auto">
                      <a:xfrm>
                        <a:off x="1295400" y="2724150"/>
                        <a:ext cx="5768975" cy="862013"/>
                      </a:xfrm>
                      <a:prstGeom prst="rect">
                        <a:avLst/>
                      </a:prstGeom>
                      <a:noFill/>
                      <a:ln>
                        <a:noFill/>
                      </a:ln>
                      <a:effectLst/>
                    </p:spPr>
                  </p:pic>
                </p:oleObj>
              </mc:Fallback>
            </mc:AlternateContent>
          </a:graphicData>
        </a:graphic>
      </p:graphicFrame>
      <p:pic>
        <p:nvPicPr>
          <p:cNvPr id="3" name="Picture 2">
            <a:extLst>
              <a:ext uri="{FF2B5EF4-FFF2-40B4-BE49-F238E27FC236}">
                <a16:creationId xmlns:a16="http://schemas.microsoft.com/office/drawing/2014/main" id="{FE455EC8-E4AF-3D1C-7FCF-8D4C1D9C0D7C}"/>
              </a:ext>
            </a:extLst>
          </p:cNvPr>
          <p:cNvPicPr>
            <a:picLocks noChangeAspect="1"/>
          </p:cNvPicPr>
          <p:nvPr/>
        </p:nvPicPr>
        <p:blipFill>
          <a:blip r:embed="rId6"/>
          <a:stretch>
            <a:fillRect/>
          </a:stretch>
        </p:blipFill>
        <p:spPr>
          <a:xfrm>
            <a:off x="3048000" y="1033448"/>
            <a:ext cx="2438525" cy="533427"/>
          </a:xfrm>
          <a:prstGeom prst="rect">
            <a:avLst/>
          </a:prstGeom>
        </p:spPr>
      </p:pic>
    </p:spTree>
    <p:extLst>
      <p:ext uri="{BB962C8B-B14F-4D97-AF65-F5344CB8AC3E}">
        <p14:creationId xmlns:p14="http://schemas.microsoft.com/office/powerpoint/2010/main" val="29614607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dirty="0"/>
              <a:t>Na</a:t>
            </a:r>
            <a:r>
              <a:rPr lang="fr-FR" dirty="0" err="1"/>
              <a:t>ï</a:t>
            </a:r>
            <a:r>
              <a:rPr lang="en-US" dirty="0" err="1"/>
              <a:t>ve</a:t>
            </a:r>
            <a:r>
              <a:rPr lang="en-US" dirty="0"/>
              <a:t> Bayes Classifier (IV)</a:t>
            </a:r>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How often does this class occur?</a:t>
            </a:r>
          </a:p>
        </p:txBody>
      </p:sp>
      <p:graphicFrame>
        <p:nvGraphicFramePr>
          <p:cNvPr id="10" name="Object 3"/>
          <p:cNvGraphicFramePr>
            <a:graphicFrameLocks noChangeAspect="1"/>
          </p:cNvGraphicFramePr>
          <p:nvPr>
            <p:extLst>
              <p:ext uri="{D42A27DB-BD31-4B8C-83A1-F6EECF244321}">
                <p14:modId xmlns:p14="http://schemas.microsoft.com/office/powerpoint/2010/main" val="4278591522"/>
              </p:ext>
            </p:extLst>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0" name=""/>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lvl="1" eaLnBrk="1" hangingPunct="1"/>
            <a:r>
              <a:rPr lang="en-US" dirty="0">
                <a:latin typeface="Calibri" charset="0"/>
                <a:cs typeface="Arial" charset="0"/>
              </a:rPr>
              <a:t>O(|</a:t>
            </a:r>
            <a:r>
              <a:rPr lang="en-US" i="1" dirty="0" err="1">
                <a:latin typeface="Calibri" charset="0"/>
                <a:cs typeface="Arial" charset="0"/>
              </a:rPr>
              <a:t>X</a:t>
            </a:r>
            <a:r>
              <a:rPr lang="en-US" dirty="0" err="1">
                <a:latin typeface="Calibri" charset="0"/>
                <a:cs typeface="Arial" charset="0"/>
              </a:rPr>
              <a:t>|</a:t>
            </a:r>
            <a:r>
              <a:rPr lang="en-US" i="1" baseline="30000" dirty="0" err="1">
                <a:latin typeface="Calibri" charset="0"/>
                <a:cs typeface="Arial" charset="0"/>
              </a:rPr>
              <a:t>n</a:t>
            </a:r>
            <a:r>
              <a:rPr lang="en-US" dirty="0">
                <a:latin typeface="Calibri" charset="0"/>
                <a:cs typeface="Arial" charset="0"/>
                <a:sym typeface="Symbol" charset="0"/>
              </a:rPr>
              <a:t>•|</a:t>
            </a:r>
            <a:r>
              <a:rPr lang="en-US" i="1" dirty="0">
                <a:latin typeface="Calibri" charset="0"/>
                <a:cs typeface="Arial" charset="0"/>
                <a:sym typeface="Symbol" charset="0"/>
              </a:rPr>
              <a:t>C</a:t>
            </a:r>
            <a:r>
              <a:rPr lang="en-US" dirty="0">
                <a:latin typeface="Calibri" charset="0"/>
                <a:cs typeface="Arial" charset="0"/>
                <a:sym typeface="Symbol" charset="0"/>
              </a:rPr>
              <a:t>|) parameters</a:t>
            </a:r>
            <a:endParaRPr lang="en-US" dirty="0">
              <a:latin typeface="Calibri" charset="0"/>
              <a:cs typeface="Arial"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We can just count the relative frequencies in a corpus</a:t>
            </a: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lvl="1" eaLnBrk="1" hangingPunct="1"/>
            <a:r>
              <a:rPr lang="en-US" dirty="0">
                <a:latin typeface="Calibri" charset="0"/>
              </a:rPr>
              <a:t>Could only be estimated if a very, very large number of training examples was available.</a:t>
            </a:r>
          </a:p>
        </p:txBody>
      </p:sp>
    </p:spTree>
    <p:extLst>
      <p:ext uri="{BB962C8B-B14F-4D97-AF65-F5344CB8AC3E}">
        <p14:creationId xmlns:p14="http://schemas.microsoft.com/office/powerpoint/2010/main" val="31487170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D7C8E-3B51-0F94-174A-AF2BE9CDA802}"/>
              </a:ext>
            </a:extLst>
          </p:cNvPr>
          <p:cNvSpPr>
            <a:spLocks noGrp="1"/>
          </p:cNvSpPr>
          <p:nvPr>
            <p:ph type="title"/>
          </p:nvPr>
        </p:nvSpPr>
        <p:spPr/>
        <p:txBody>
          <a:bodyPr/>
          <a:lstStyle/>
          <a:p>
            <a:r>
              <a:rPr lang="en-US" altLang="zh-CN" dirty="0">
                <a:latin typeface="Calibri" panose="020F0502020204030204" pitchFamily="34" charset="0"/>
              </a:rPr>
              <a:t>The Naïve Bayes Classifier</a:t>
            </a:r>
            <a:endParaRPr lang="en-US" dirty="0"/>
          </a:p>
        </p:txBody>
      </p:sp>
      <p:sp>
        <p:nvSpPr>
          <p:cNvPr id="3" name="Content Placeholder 2">
            <a:extLst>
              <a:ext uri="{FF2B5EF4-FFF2-40B4-BE49-F238E27FC236}">
                <a16:creationId xmlns:a16="http://schemas.microsoft.com/office/drawing/2014/main" id="{F517F1E8-C3E3-1A6C-C7FE-21DBD13FD06A}"/>
              </a:ext>
            </a:extLst>
          </p:cNvPr>
          <p:cNvSpPr>
            <a:spLocks noGrp="1"/>
          </p:cNvSpPr>
          <p:nvPr>
            <p:ph idx="1"/>
          </p:nvPr>
        </p:nvSpPr>
        <p:spPr>
          <a:xfrm>
            <a:off x="304800" y="3028950"/>
            <a:ext cx="8534400" cy="1657350"/>
          </a:xfrm>
        </p:spPr>
        <p:txBody>
          <a:bodyPr/>
          <a:lstStyle/>
          <a:p>
            <a:r>
              <a:rPr lang="en-US" altLang="zh-CN" b="1" dirty="0">
                <a:solidFill>
                  <a:srgbClr val="FF0000"/>
                </a:solidFill>
                <a:latin typeface="Calibri" panose="020F0502020204030204" pitchFamily="34" charset="0"/>
              </a:rPr>
              <a:t>Conditional</a:t>
            </a:r>
            <a:r>
              <a:rPr lang="en-US" altLang="zh-CN" b="1" dirty="0">
                <a:solidFill>
                  <a:srgbClr val="00A000"/>
                </a:solidFill>
                <a:latin typeface="Calibri" panose="020F0502020204030204" pitchFamily="34" charset="0"/>
              </a:rPr>
              <a:t> Independence Assumption:</a:t>
            </a:r>
            <a:r>
              <a:rPr lang="en-US" altLang="zh-CN" dirty="0">
                <a:latin typeface="Calibri" panose="020F0502020204030204" pitchFamily="34" charset="0"/>
              </a:rPr>
              <a:t> features detect term presence and are independent of each other </a:t>
            </a:r>
            <a:r>
              <a:rPr lang="en-US" altLang="zh-CN" dirty="0">
                <a:solidFill>
                  <a:srgbClr val="FF0000"/>
                </a:solidFill>
                <a:latin typeface="Calibri" panose="020F0502020204030204" pitchFamily="34" charset="0"/>
              </a:rPr>
              <a:t>given the class</a:t>
            </a:r>
            <a:r>
              <a:rPr lang="en-US" altLang="zh-CN" dirty="0">
                <a:latin typeface="Calibri" panose="020F0502020204030204" pitchFamily="34" charset="0"/>
              </a:rPr>
              <a:t>:</a:t>
            </a:r>
          </a:p>
          <a:p>
            <a:endParaRPr lang="en-US" dirty="0"/>
          </a:p>
        </p:txBody>
      </p:sp>
      <p:sp>
        <p:nvSpPr>
          <p:cNvPr id="4" name="Slide Number Placeholder 3">
            <a:extLst>
              <a:ext uri="{FF2B5EF4-FFF2-40B4-BE49-F238E27FC236}">
                <a16:creationId xmlns:a16="http://schemas.microsoft.com/office/drawing/2014/main" id="{8FA55FF7-7402-924B-6655-BADE969D8AA8}"/>
              </a:ext>
            </a:extLst>
          </p:cNvPr>
          <p:cNvSpPr>
            <a:spLocks noGrp="1"/>
          </p:cNvSpPr>
          <p:nvPr>
            <p:ph type="sldNum" sz="quarter" idx="12"/>
          </p:nvPr>
        </p:nvSpPr>
        <p:spPr/>
        <p:txBody>
          <a:bodyPr/>
          <a:lstStyle/>
          <a:p>
            <a:fld id="{10F35DC5-7E65-8247-99AB-4E984F8A921E}" type="slidenum">
              <a:rPr lang="en-US" smtClean="0"/>
              <a:pPr/>
              <a:t>23</a:t>
            </a:fld>
            <a:endParaRPr lang="en-US"/>
          </a:p>
        </p:txBody>
      </p:sp>
      <p:grpSp>
        <p:nvGrpSpPr>
          <p:cNvPr id="5" name="Group 4">
            <a:extLst>
              <a:ext uri="{FF2B5EF4-FFF2-40B4-BE49-F238E27FC236}">
                <a16:creationId xmlns:a16="http://schemas.microsoft.com/office/drawing/2014/main" id="{174026E9-29B8-C4C7-A650-83FCF2729AB4}"/>
              </a:ext>
            </a:extLst>
          </p:cNvPr>
          <p:cNvGrpSpPr>
            <a:grpSpLocks/>
          </p:cNvGrpSpPr>
          <p:nvPr/>
        </p:nvGrpSpPr>
        <p:grpSpPr bwMode="auto">
          <a:xfrm>
            <a:off x="1905000" y="1238250"/>
            <a:ext cx="4902200" cy="1752600"/>
            <a:chOff x="1728" y="960"/>
            <a:chExt cx="3088" cy="1104"/>
          </a:xfrm>
        </p:grpSpPr>
        <p:sp>
          <p:nvSpPr>
            <p:cNvPr id="6" name="Oval 5">
              <a:extLst>
                <a:ext uri="{FF2B5EF4-FFF2-40B4-BE49-F238E27FC236}">
                  <a16:creationId xmlns:a16="http://schemas.microsoft.com/office/drawing/2014/main" id="{7F810AAC-8010-9970-1826-74FF309B8D89}"/>
                </a:ext>
              </a:extLst>
            </p:cNvPr>
            <p:cNvSpPr>
              <a:spLocks noChangeArrowheads="1"/>
            </p:cNvSpPr>
            <p:nvPr/>
          </p:nvSpPr>
          <p:spPr bwMode="auto">
            <a:xfrm>
              <a:off x="3168" y="960"/>
              <a:ext cx="392" cy="176"/>
            </a:xfrm>
            <a:prstGeom prst="ellipse">
              <a:avLst/>
            </a:prstGeom>
            <a:solidFill>
              <a:srgbClr val="FF9966"/>
            </a:solidFill>
            <a:ln w="28575">
              <a:solidFill>
                <a:schemeClr val="tx1"/>
              </a:solidFill>
              <a:round/>
              <a:headEnd type="none" w="sm" len="sm"/>
              <a:tailEnd/>
            </a:ln>
          </p:spPr>
          <p:txBody>
            <a:bodyPr wrap="none" anchor="ctr"/>
            <a:lstStyle>
              <a:defPPr>
                <a:defRPr lang="en-US"/>
              </a:defPPr>
              <a:lvl1pPr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9pPr>
            </a:lstStyle>
            <a:p>
              <a:pPr algn="ctr"/>
              <a:r>
                <a:rPr lang="en-US" altLang="zh-CN" sz="2000" b="1" i="1" dirty="0">
                  <a:latin typeface="Comic Sans MS" panose="030F0702030302020204" pitchFamily="66" charset="0"/>
                  <a:ea typeface="宋体" panose="02010600030101010101" pitchFamily="2" charset="-122"/>
                </a:rPr>
                <a:t>Flu</a:t>
              </a:r>
            </a:p>
          </p:txBody>
        </p:sp>
        <p:sp>
          <p:nvSpPr>
            <p:cNvPr id="7" name="Oval 6">
              <a:extLst>
                <a:ext uri="{FF2B5EF4-FFF2-40B4-BE49-F238E27FC236}">
                  <a16:creationId xmlns:a16="http://schemas.microsoft.com/office/drawing/2014/main" id="{6ACCB8EA-368A-5DA7-E475-9D880EFAB652}"/>
                </a:ext>
              </a:extLst>
            </p:cNvPr>
            <p:cNvSpPr>
              <a:spLocks noChangeArrowheads="1"/>
            </p:cNvSpPr>
            <p:nvPr/>
          </p:nvSpPr>
          <p:spPr bwMode="auto">
            <a:xfrm>
              <a:off x="1920" y="1680"/>
              <a:ext cx="392" cy="176"/>
            </a:xfrm>
            <a:prstGeom prst="ellipse">
              <a:avLst/>
            </a:prstGeom>
            <a:solidFill>
              <a:srgbClr val="FF9966"/>
            </a:solidFill>
            <a:ln w="28575">
              <a:solidFill>
                <a:schemeClr val="tx1"/>
              </a:solidFill>
              <a:round/>
              <a:headEnd type="none" w="sm" len="sm"/>
              <a:tailEnd/>
            </a:ln>
          </p:spPr>
          <p:txBody>
            <a:bodyPr wrap="none" anchor="ctr"/>
            <a:lstStyle>
              <a:defPPr>
                <a:defRPr lang="en-US"/>
              </a:defPPr>
              <a:lvl1pPr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9pPr>
            </a:lstStyle>
            <a:p>
              <a:pPr algn="ctr"/>
              <a:r>
                <a:rPr lang="en-US" altLang="zh-CN" sz="2000" b="1" i="1">
                  <a:latin typeface="Comic Sans MS" panose="030F0702030302020204" pitchFamily="66" charset="0"/>
                  <a:ea typeface="宋体" panose="02010600030101010101" pitchFamily="2" charset="-122"/>
                </a:rPr>
                <a:t>X</a:t>
              </a:r>
              <a:r>
                <a:rPr lang="en-US" altLang="zh-CN" sz="2000" b="1" i="1" baseline="-25000">
                  <a:latin typeface="Comic Sans MS" panose="030F0702030302020204" pitchFamily="66" charset="0"/>
                  <a:ea typeface="宋体" panose="02010600030101010101" pitchFamily="2" charset="-122"/>
                </a:rPr>
                <a:t>1</a:t>
              </a:r>
              <a:endParaRPr lang="en-US" altLang="zh-CN" sz="2000" b="1" i="1">
                <a:latin typeface="Comic Sans MS" panose="030F0702030302020204" pitchFamily="66" charset="0"/>
                <a:ea typeface="宋体" panose="02010600030101010101" pitchFamily="2" charset="-122"/>
              </a:endParaRPr>
            </a:p>
          </p:txBody>
        </p:sp>
        <p:sp>
          <p:nvSpPr>
            <p:cNvPr id="8" name="Oval 7">
              <a:extLst>
                <a:ext uri="{FF2B5EF4-FFF2-40B4-BE49-F238E27FC236}">
                  <a16:creationId xmlns:a16="http://schemas.microsoft.com/office/drawing/2014/main" id="{BABECE56-F967-4CA6-72A1-FA6EEED0ED9F}"/>
                </a:ext>
              </a:extLst>
            </p:cNvPr>
            <p:cNvSpPr>
              <a:spLocks noChangeArrowheads="1"/>
            </p:cNvSpPr>
            <p:nvPr/>
          </p:nvSpPr>
          <p:spPr bwMode="auto">
            <a:xfrm>
              <a:off x="2448" y="1680"/>
              <a:ext cx="392" cy="176"/>
            </a:xfrm>
            <a:prstGeom prst="ellipse">
              <a:avLst/>
            </a:prstGeom>
            <a:solidFill>
              <a:srgbClr val="FF9966"/>
            </a:solidFill>
            <a:ln w="28575">
              <a:solidFill>
                <a:schemeClr val="tx1"/>
              </a:solidFill>
              <a:round/>
              <a:headEnd type="none" w="sm" len="sm"/>
              <a:tailEnd/>
            </a:ln>
          </p:spPr>
          <p:txBody>
            <a:bodyPr wrap="none" anchor="ctr"/>
            <a:lstStyle>
              <a:defPPr>
                <a:defRPr lang="en-US"/>
              </a:defPPr>
              <a:lvl1pPr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9pPr>
            </a:lstStyle>
            <a:p>
              <a:pPr algn="ctr"/>
              <a:r>
                <a:rPr lang="en-US" altLang="zh-CN" sz="2000" b="1" i="1">
                  <a:latin typeface="Comic Sans MS" panose="030F0702030302020204" pitchFamily="66" charset="0"/>
                  <a:ea typeface="宋体" panose="02010600030101010101" pitchFamily="2" charset="-122"/>
                </a:rPr>
                <a:t>X</a:t>
              </a:r>
              <a:r>
                <a:rPr lang="en-US" altLang="zh-CN" sz="2000" b="1" i="1" baseline="-25000">
                  <a:latin typeface="Comic Sans MS" panose="030F0702030302020204" pitchFamily="66" charset="0"/>
                  <a:ea typeface="宋体" panose="02010600030101010101" pitchFamily="2" charset="-122"/>
                </a:rPr>
                <a:t>2</a:t>
              </a:r>
              <a:endParaRPr lang="en-US" altLang="zh-CN" sz="2000" b="1" i="1">
                <a:latin typeface="Comic Sans MS" panose="030F0702030302020204" pitchFamily="66" charset="0"/>
                <a:ea typeface="宋体" panose="02010600030101010101" pitchFamily="2" charset="-122"/>
              </a:endParaRPr>
            </a:p>
          </p:txBody>
        </p:sp>
        <p:sp>
          <p:nvSpPr>
            <p:cNvPr id="9" name="Oval 8">
              <a:extLst>
                <a:ext uri="{FF2B5EF4-FFF2-40B4-BE49-F238E27FC236}">
                  <a16:creationId xmlns:a16="http://schemas.microsoft.com/office/drawing/2014/main" id="{964387E4-51D1-7F7F-DA71-E1C5913B50F6}"/>
                </a:ext>
              </a:extLst>
            </p:cNvPr>
            <p:cNvSpPr>
              <a:spLocks noChangeArrowheads="1"/>
            </p:cNvSpPr>
            <p:nvPr/>
          </p:nvSpPr>
          <p:spPr bwMode="auto">
            <a:xfrm>
              <a:off x="4080" y="1680"/>
              <a:ext cx="392" cy="176"/>
            </a:xfrm>
            <a:prstGeom prst="ellipse">
              <a:avLst/>
            </a:prstGeom>
            <a:solidFill>
              <a:srgbClr val="FF9966"/>
            </a:solidFill>
            <a:ln w="28575">
              <a:solidFill>
                <a:schemeClr val="tx1"/>
              </a:solidFill>
              <a:round/>
              <a:headEnd type="none" w="sm" len="sm"/>
              <a:tailEnd/>
            </a:ln>
          </p:spPr>
          <p:txBody>
            <a:bodyPr wrap="none" anchor="ctr"/>
            <a:lstStyle>
              <a:defPPr>
                <a:defRPr lang="en-US"/>
              </a:defPPr>
              <a:lvl1pPr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9pPr>
            </a:lstStyle>
            <a:p>
              <a:pPr algn="ctr"/>
              <a:r>
                <a:rPr lang="en-US" altLang="zh-CN" sz="2000" b="1" i="1">
                  <a:latin typeface="Comic Sans MS" panose="030F0702030302020204" pitchFamily="66" charset="0"/>
                  <a:ea typeface="宋体" panose="02010600030101010101" pitchFamily="2" charset="-122"/>
                </a:rPr>
                <a:t>X</a:t>
              </a:r>
              <a:r>
                <a:rPr lang="en-US" altLang="zh-CN" sz="2000" b="1" i="1" baseline="-25000">
                  <a:latin typeface="Comic Sans MS" panose="030F0702030302020204" pitchFamily="66" charset="0"/>
                  <a:ea typeface="宋体" panose="02010600030101010101" pitchFamily="2" charset="-122"/>
                </a:rPr>
                <a:t>5</a:t>
              </a:r>
              <a:endParaRPr lang="en-US" altLang="zh-CN" sz="2000" b="1" i="1">
                <a:latin typeface="Comic Sans MS" panose="030F0702030302020204" pitchFamily="66" charset="0"/>
                <a:ea typeface="宋体" panose="02010600030101010101" pitchFamily="2" charset="-122"/>
              </a:endParaRPr>
            </a:p>
          </p:txBody>
        </p:sp>
        <p:sp>
          <p:nvSpPr>
            <p:cNvPr id="10" name="Oval 9">
              <a:extLst>
                <a:ext uri="{FF2B5EF4-FFF2-40B4-BE49-F238E27FC236}">
                  <a16:creationId xmlns:a16="http://schemas.microsoft.com/office/drawing/2014/main" id="{01F06851-7967-6B5D-7788-7ADDE5AD95DA}"/>
                </a:ext>
              </a:extLst>
            </p:cNvPr>
            <p:cNvSpPr>
              <a:spLocks noChangeArrowheads="1"/>
            </p:cNvSpPr>
            <p:nvPr/>
          </p:nvSpPr>
          <p:spPr bwMode="auto">
            <a:xfrm>
              <a:off x="3072" y="1680"/>
              <a:ext cx="392" cy="176"/>
            </a:xfrm>
            <a:prstGeom prst="ellipse">
              <a:avLst/>
            </a:prstGeom>
            <a:solidFill>
              <a:srgbClr val="FF9966"/>
            </a:solidFill>
            <a:ln w="28575">
              <a:solidFill>
                <a:schemeClr val="tx1"/>
              </a:solidFill>
              <a:round/>
              <a:headEnd type="none" w="sm" len="sm"/>
              <a:tailEnd/>
            </a:ln>
          </p:spPr>
          <p:txBody>
            <a:bodyPr wrap="none" anchor="ctr"/>
            <a:lstStyle>
              <a:defPPr>
                <a:defRPr lang="en-US"/>
              </a:defPPr>
              <a:lvl1pPr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9pPr>
            </a:lstStyle>
            <a:p>
              <a:pPr algn="ctr"/>
              <a:r>
                <a:rPr lang="en-US" altLang="zh-CN" sz="2000" b="1" i="1">
                  <a:latin typeface="Comic Sans MS" panose="030F0702030302020204" pitchFamily="66" charset="0"/>
                  <a:ea typeface="宋体" panose="02010600030101010101" pitchFamily="2" charset="-122"/>
                </a:rPr>
                <a:t>X</a:t>
              </a:r>
              <a:r>
                <a:rPr lang="en-US" altLang="zh-CN" sz="2000" b="1" i="1" baseline="-25000">
                  <a:latin typeface="Comic Sans MS" panose="030F0702030302020204" pitchFamily="66" charset="0"/>
                  <a:ea typeface="宋体" panose="02010600030101010101" pitchFamily="2" charset="-122"/>
                </a:rPr>
                <a:t>3</a:t>
              </a:r>
            </a:p>
          </p:txBody>
        </p:sp>
        <p:cxnSp>
          <p:nvCxnSpPr>
            <p:cNvPr id="11" name="AutoShape 8">
              <a:extLst>
                <a:ext uri="{FF2B5EF4-FFF2-40B4-BE49-F238E27FC236}">
                  <a16:creationId xmlns:a16="http://schemas.microsoft.com/office/drawing/2014/main" id="{10B20C3B-E8F7-4566-976A-91FDEA106866}"/>
                </a:ext>
              </a:extLst>
            </p:cNvPr>
            <p:cNvCxnSpPr>
              <a:cxnSpLocks noChangeShapeType="1"/>
              <a:stCxn id="6" idx="4"/>
              <a:endCxn id="7" idx="0"/>
            </p:cNvCxnSpPr>
            <p:nvPr/>
          </p:nvCxnSpPr>
          <p:spPr bwMode="auto">
            <a:xfrm flipH="1">
              <a:off x="2116" y="1136"/>
              <a:ext cx="1248" cy="54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 name="AutoShape 9">
              <a:extLst>
                <a:ext uri="{FF2B5EF4-FFF2-40B4-BE49-F238E27FC236}">
                  <a16:creationId xmlns:a16="http://schemas.microsoft.com/office/drawing/2014/main" id="{A6F1299A-B28F-6C67-360A-4B6397EA1C35}"/>
                </a:ext>
              </a:extLst>
            </p:cNvPr>
            <p:cNvCxnSpPr>
              <a:cxnSpLocks noChangeShapeType="1"/>
              <a:stCxn id="6" idx="4"/>
              <a:endCxn id="8" idx="0"/>
            </p:cNvCxnSpPr>
            <p:nvPr/>
          </p:nvCxnSpPr>
          <p:spPr bwMode="auto">
            <a:xfrm flipH="1">
              <a:off x="2644" y="1136"/>
              <a:ext cx="720" cy="54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 name="AutoShape 10">
              <a:extLst>
                <a:ext uri="{FF2B5EF4-FFF2-40B4-BE49-F238E27FC236}">
                  <a16:creationId xmlns:a16="http://schemas.microsoft.com/office/drawing/2014/main" id="{53EFA30D-120D-63B0-9588-91098A4ADD88}"/>
                </a:ext>
              </a:extLst>
            </p:cNvPr>
            <p:cNvCxnSpPr>
              <a:cxnSpLocks noChangeShapeType="1"/>
              <a:stCxn id="6" idx="4"/>
              <a:endCxn id="10" idx="0"/>
            </p:cNvCxnSpPr>
            <p:nvPr/>
          </p:nvCxnSpPr>
          <p:spPr bwMode="auto">
            <a:xfrm flipH="1">
              <a:off x="3268" y="1136"/>
              <a:ext cx="96" cy="54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1">
              <a:extLst>
                <a:ext uri="{FF2B5EF4-FFF2-40B4-BE49-F238E27FC236}">
                  <a16:creationId xmlns:a16="http://schemas.microsoft.com/office/drawing/2014/main" id="{B02734EA-8ADB-8D69-51DA-BF83268D3974}"/>
                </a:ext>
              </a:extLst>
            </p:cNvPr>
            <p:cNvCxnSpPr>
              <a:cxnSpLocks noChangeShapeType="1"/>
              <a:stCxn id="6" idx="4"/>
              <a:endCxn id="9" idx="0"/>
            </p:cNvCxnSpPr>
            <p:nvPr/>
          </p:nvCxnSpPr>
          <p:spPr bwMode="auto">
            <a:xfrm>
              <a:off x="3364" y="1136"/>
              <a:ext cx="912" cy="54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 name="Oval 14">
              <a:extLst>
                <a:ext uri="{FF2B5EF4-FFF2-40B4-BE49-F238E27FC236}">
                  <a16:creationId xmlns:a16="http://schemas.microsoft.com/office/drawing/2014/main" id="{85C964B0-399C-5EF1-FDC7-AA9A7D15EC86}"/>
                </a:ext>
              </a:extLst>
            </p:cNvPr>
            <p:cNvSpPr>
              <a:spLocks noChangeArrowheads="1"/>
            </p:cNvSpPr>
            <p:nvPr/>
          </p:nvSpPr>
          <p:spPr bwMode="auto">
            <a:xfrm>
              <a:off x="3600" y="1680"/>
              <a:ext cx="392" cy="176"/>
            </a:xfrm>
            <a:prstGeom prst="ellipse">
              <a:avLst/>
            </a:prstGeom>
            <a:solidFill>
              <a:srgbClr val="FF9966"/>
            </a:solidFill>
            <a:ln w="28575">
              <a:solidFill>
                <a:schemeClr val="tx1"/>
              </a:solidFill>
              <a:round/>
              <a:headEnd type="none" w="sm" len="sm"/>
              <a:tailEnd/>
            </a:ln>
          </p:spPr>
          <p:txBody>
            <a:bodyPr wrap="none" anchor="ctr"/>
            <a:lstStyle>
              <a:defPPr>
                <a:defRPr lang="en-US"/>
              </a:defPPr>
              <a:lvl1pPr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9pPr>
            </a:lstStyle>
            <a:p>
              <a:pPr algn="ctr"/>
              <a:r>
                <a:rPr lang="en-US" altLang="zh-CN" sz="2000" b="1" i="1">
                  <a:latin typeface="Comic Sans MS" panose="030F0702030302020204" pitchFamily="66" charset="0"/>
                  <a:ea typeface="宋体" panose="02010600030101010101" pitchFamily="2" charset="-122"/>
                </a:rPr>
                <a:t>X</a:t>
              </a:r>
              <a:r>
                <a:rPr lang="en-US" altLang="zh-CN" sz="2000" b="1" i="1" baseline="-25000">
                  <a:latin typeface="Comic Sans MS" panose="030F0702030302020204" pitchFamily="66" charset="0"/>
                  <a:ea typeface="宋体" panose="02010600030101010101" pitchFamily="2" charset="-122"/>
                </a:rPr>
                <a:t>4</a:t>
              </a:r>
              <a:endParaRPr lang="en-US" altLang="zh-CN" sz="2000" b="1" i="1">
                <a:latin typeface="Comic Sans MS" panose="030F0702030302020204" pitchFamily="66" charset="0"/>
                <a:ea typeface="宋体" panose="02010600030101010101" pitchFamily="2" charset="-122"/>
              </a:endParaRPr>
            </a:p>
          </p:txBody>
        </p:sp>
        <p:cxnSp>
          <p:nvCxnSpPr>
            <p:cNvPr id="16" name="AutoShape 13">
              <a:extLst>
                <a:ext uri="{FF2B5EF4-FFF2-40B4-BE49-F238E27FC236}">
                  <a16:creationId xmlns:a16="http://schemas.microsoft.com/office/drawing/2014/main" id="{12CF1EC1-B6E4-7641-7503-EAB4E6FE3F5B}"/>
                </a:ext>
              </a:extLst>
            </p:cNvPr>
            <p:cNvCxnSpPr>
              <a:cxnSpLocks noChangeShapeType="1"/>
              <a:stCxn id="6" idx="4"/>
              <a:endCxn id="15" idx="0"/>
            </p:cNvCxnSpPr>
            <p:nvPr/>
          </p:nvCxnSpPr>
          <p:spPr bwMode="auto">
            <a:xfrm>
              <a:off x="3364" y="1136"/>
              <a:ext cx="432" cy="54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Text Box 14">
              <a:extLst>
                <a:ext uri="{FF2B5EF4-FFF2-40B4-BE49-F238E27FC236}">
                  <a16:creationId xmlns:a16="http://schemas.microsoft.com/office/drawing/2014/main" id="{10D31562-BFB8-B8C0-44DC-CF4049574F96}"/>
                </a:ext>
              </a:extLst>
            </p:cNvPr>
            <p:cNvSpPr txBox="1">
              <a:spLocks noChangeArrowheads="1"/>
            </p:cNvSpPr>
            <p:nvPr/>
          </p:nvSpPr>
          <p:spPr bwMode="auto">
            <a:xfrm>
              <a:off x="3600" y="1872"/>
              <a:ext cx="4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9pPr>
            </a:lstStyle>
            <a:p>
              <a:pPr algn="ctr"/>
              <a:r>
                <a:rPr lang="en-US" altLang="zh-CN" sz="1400" b="1">
                  <a:latin typeface="Comic Sans MS" panose="030F0702030302020204" pitchFamily="66" charset="0"/>
                  <a:ea typeface="宋体" panose="02010600030101010101" pitchFamily="2" charset="-122"/>
                </a:rPr>
                <a:t>fever</a:t>
              </a:r>
            </a:p>
          </p:txBody>
        </p:sp>
        <p:sp>
          <p:nvSpPr>
            <p:cNvPr id="18" name="Text Box 15">
              <a:extLst>
                <a:ext uri="{FF2B5EF4-FFF2-40B4-BE49-F238E27FC236}">
                  <a16:creationId xmlns:a16="http://schemas.microsoft.com/office/drawing/2014/main" id="{862A821E-B5DD-6FC8-5F0C-77CD21B053E6}"/>
                </a:ext>
              </a:extLst>
            </p:cNvPr>
            <p:cNvSpPr txBox="1">
              <a:spLocks noChangeArrowheads="1"/>
            </p:cNvSpPr>
            <p:nvPr/>
          </p:nvSpPr>
          <p:spPr bwMode="auto">
            <a:xfrm>
              <a:off x="2448" y="1872"/>
              <a:ext cx="37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9pPr>
            </a:lstStyle>
            <a:p>
              <a:pPr algn="ctr"/>
              <a:r>
                <a:rPr lang="en-US" altLang="zh-CN" sz="1400" b="1">
                  <a:latin typeface="Comic Sans MS" panose="030F0702030302020204" pitchFamily="66" charset="0"/>
                  <a:ea typeface="宋体" panose="02010600030101010101" pitchFamily="2" charset="-122"/>
                </a:rPr>
                <a:t>sinus</a:t>
              </a:r>
            </a:p>
          </p:txBody>
        </p:sp>
        <p:sp>
          <p:nvSpPr>
            <p:cNvPr id="19" name="Text Box 16">
              <a:extLst>
                <a:ext uri="{FF2B5EF4-FFF2-40B4-BE49-F238E27FC236}">
                  <a16:creationId xmlns:a16="http://schemas.microsoft.com/office/drawing/2014/main" id="{A01232B5-DD54-75C6-7152-1E52DAFD3107}"/>
                </a:ext>
              </a:extLst>
            </p:cNvPr>
            <p:cNvSpPr txBox="1">
              <a:spLocks noChangeArrowheads="1"/>
            </p:cNvSpPr>
            <p:nvPr/>
          </p:nvSpPr>
          <p:spPr bwMode="auto">
            <a:xfrm>
              <a:off x="3030" y="1872"/>
              <a:ext cx="41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9pPr>
            </a:lstStyle>
            <a:p>
              <a:pPr algn="ctr"/>
              <a:r>
                <a:rPr lang="en-US" altLang="zh-CN" sz="1400" b="1">
                  <a:latin typeface="Comic Sans MS" panose="030F0702030302020204" pitchFamily="66" charset="0"/>
                  <a:ea typeface="宋体" panose="02010600030101010101" pitchFamily="2" charset="-122"/>
                </a:rPr>
                <a:t>cough</a:t>
              </a:r>
            </a:p>
          </p:txBody>
        </p:sp>
        <p:sp>
          <p:nvSpPr>
            <p:cNvPr id="20" name="Text Box 17">
              <a:extLst>
                <a:ext uri="{FF2B5EF4-FFF2-40B4-BE49-F238E27FC236}">
                  <a16:creationId xmlns:a16="http://schemas.microsoft.com/office/drawing/2014/main" id="{9557D306-B3FB-7968-764E-37CD5AF377D8}"/>
                </a:ext>
              </a:extLst>
            </p:cNvPr>
            <p:cNvSpPr txBox="1">
              <a:spLocks noChangeArrowheads="1"/>
            </p:cNvSpPr>
            <p:nvPr/>
          </p:nvSpPr>
          <p:spPr bwMode="auto">
            <a:xfrm>
              <a:off x="1728" y="1872"/>
              <a:ext cx="6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9pPr>
            </a:lstStyle>
            <a:p>
              <a:pPr algn="ctr"/>
              <a:r>
                <a:rPr lang="en-US" altLang="zh-CN" sz="1400" b="1">
                  <a:latin typeface="Comic Sans MS" panose="030F0702030302020204" pitchFamily="66" charset="0"/>
                  <a:ea typeface="宋体" panose="02010600030101010101" pitchFamily="2" charset="-122"/>
                </a:rPr>
                <a:t>runnynose</a:t>
              </a:r>
            </a:p>
          </p:txBody>
        </p:sp>
        <p:sp>
          <p:nvSpPr>
            <p:cNvPr id="21" name="Text Box 18">
              <a:extLst>
                <a:ext uri="{FF2B5EF4-FFF2-40B4-BE49-F238E27FC236}">
                  <a16:creationId xmlns:a16="http://schemas.microsoft.com/office/drawing/2014/main" id="{8E795C44-1757-8C40-A7B9-4B9AD130ADA8}"/>
                </a:ext>
              </a:extLst>
            </p:cNvPr>
            <p:cNvSpPr txBox="1">
              <a:spLocks noChangeArrowheads="1"/>
            </p:cNvSpPr>
            <p:nvPr/>
          </p:nvSpPr>
          <p:spPr bwMode="auto">
            <a:xfrm>
              <a:off x="4032" y="1872"/>
              <a:ext cx="7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defPPr>
                <a:defRPr lang="en-US"/>
              </a:defPPr>
              <a:lvl1pPr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Lucida Sans" panose="020B0602030504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Lucida Sans" panose="020B0602030504020204" pitchFamily="34" charset="0"/>
                  <a:ea typeface="ＭＳ Ｐゴシック" panose="020B0600070205080204" pitchFamily="34" charset="-128"/>
                  <a:cs typeface="+mn-cs"/>
                </a:defRPr>
              </a:lvl9pPr>
            </a:lstStyle>
            <a:p>
              <a:pPr algn="ctr"/>
              <a:r>
                <a:rPr lang="en-US" altLang="zh-CN" sz="1400" b="1">
                  <a:latin typeface="Comic Sans MS" panose="030F0702030302020204" pitchFamily="66" charset="0"/>
                  <a:ea typeface="宋体" panose="02010600030101010101" pitchFamily="2" charset="-122"/>
                </a:rPr>
                <a:t>muscle-ache</a:t>
              </a:r>
            </a:p>
          </p:txBody>
        </p:sp>
      </p:grpSp>
      <p:pic>
        <p:nvPicPr>
          <p:cNvPr id="23" name="Picture 22">
            <a:extLst>
              <a:ext uri="{FF2B5EF4-FFF2-40B4-BE49-F238E27FC236}">
                <a16:creationId xmlns:a16="http://schemas.microsoft.com/office/drawing/2014/main" id="{E5E68206-56D9-C399-2009-6D43ED67E7DA}"/>
              </a:ext>
            </a:extLst>
          </p:cNvPr>
          <p:cNvPicPr>
            <a:picLocks noChangeAspect="1"/>
          </p:cNvPicPr>
          <p:nvPr/>
        </p:nvPicPr>
        <p:blipFill>
          <a:blip r:embed="rId3"/>
          <a:stretch>
            <a:fillRect/>
          </a:stretch>
        </p:blipFill>
        <p:spPr>
          <a:xfrm>
            <a:off x="901700" y="3810000"/>
            <a:ext cx="7632700" cy="514350"/>
          </a:xfrm>
          <a:prstGeom prst="rect">
            <a:avLst/>
          </a:prstGeom>
        </p:spPr>
      </p:pic>
    </p:spTree>
    <p:extLst>
      <p:ext uri="{BB962C8B-B14F-4D97-AF65-F5344CB8AC3E}">
        <p14:creationId xmlns:p14="http://schemas.microsoft.com/office/powerpoint/2010/main" val="3703455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F925B16F-4175-7EB8-69A0-66431E8A64C8}"/>
              </a:ext>
            </a:extLst>
          </p:cNvPr>
          <p:cNvSpPr>
            <a:spLocks noGrp="1"/>
          </p:cNvSpPr>
          <p:nvPr>
            <p:ph sz="half" idx="1"/>
          </p:nvPr>
        </p:nvSpPr>
        <p:spPr>
          <a:xfrm>
            <a:off x="304800" y="819150"/>
            <a:ext cx="7772400" cy="2124075"/>
          </a:xfrm>
        </p:spPr>
        <p:txBody>
          <a:bodyPr/>
          <a:lstStyle/>
          <a:p>
            <a:pPr eaLnBrk="1" hangingPunct="1">
              <a:lnSpc>
                <a:spcPct val="90000"/>
              </a:lnSpc>
            </a:pPr>
            <a:r>
              <a:rPr lang="en-US" altLang="zh-CN" sz="2200" dirty="0">
                <a:latin typeface="Calibri" panose="020F0502020204030204" pitchFamily="34" charset="0"/>
              </a:rPr>
              <a:t>From training corpus, extract </a:t>
            </a:r>
            <a:r>
              <a:rPr lang="en-US" altLang="zh-CN" sz="2200" i="1" dirty="0">
                <a:latin typeface="Times New Roman" panose="02020603050405020304" pitchFamily="18" charset="0"/>
              </a:rPr>
              <a:t>Vocabulary</a:t>
            </a:r>
            <a:endParaRPr lang="en-US" altLang="zh-CN" sz="2200" dirty="0">
              <a:latin typeface="Calibri" panose="020F0502020204030204" pitchFamily="34" charset="0"/>
            </a:endParaRPr>
          </a:p>
          <a:p>
            <a:pPr eaLnBrk="1" hangingPunct="1">
              <a:lnSpc>
                <a:spcPct val="90000"/>
              </a:lnSpc>
            </a:pPr>
            <a:r>
              <a:rPr lang="en-US" altLang="zh-CN" sz="2200" dirty="0">
                <a:latin typeface="Calibri" panose="020F0502020204030204" pitchFamily="34" charset="0"/>
              </a:rPr>
              <a:t>Calculate required </a:t>
            </a:r>
            <a:r>
              <a:rPr lang="en-US" altLang="zh-CN" sz="2200" i="1" dirty="0">
                <a:latin typeface="Times New Roman" panose="02020603050405020304" pitchFamily="18" charset="0"/>
              </a:rPr>
              <a:t>P</a:t>
            </a:r>
            <a:r>
              <a:rPr lang="en-US" altLang="zh-CN" sz="2200" dirty="0">
                <a:latin typeface="Times New Roman" panose="02020603050405020304" pitchFamily="18" charset="0"/>
              </a:rPr>
              <a:t>(</a:t>
            </a:r>
            <a:r>
              <a:rPr lang="en-US" altLang="zh-CN" sz="2200" i="1" dirty="0" err="1">
                <a:latin typeface="Times New Roman" panose="02020603050405020304" pitchFamily="18" charset="0"/>
              </a:rPr>
              <a:t>c</a:t>
            </a:r>
            <a:r>
              <a:rPr lang="en-US" altLang="zh-CN" sz="2200" i="1" baseline="-25000" dirty="0" err="1">
                <a:latin typeface="Times New Roman" panose="02020603050405020304" pitchFamily="18" charset="0"/>
              </a:rPr>
              <a:t>j</a:t>
            </a:r>
            <a:r>
              <a:rPr lang="en-US" altLang="zh-CN" sz="2200" dirty="0">
                <a:latin typeface="Times New Roman" panose="02020603050405020304" pitchFamily="18" charset="0"/>
              </a:rPr>
              <a:t>)</a:t>
            </a:r>
            <a:r>
              <a:rPr lang="en-US" altLang="zh-CN" sz="2200" i="1" dirty="0">
                <a:latin typeface="Times New Roman" panose="02020603050405020304" pitchFamily="18" charset="0"/>
              </a:rPr>
              <a:t> </a:t>
            </a:r>
            <a:r>
              <a:rPr lang="en-US" altLang="zh-CN" sz="2200" dirty="0">
                <a:latin typeface="Calibri" panose="020F0502020204030204" pitchFamily="34" charset="0"/>
              </a:rPr>
              <a:t>and </a:t>
            </a:r>
            <a:r>
              <a:rPr lang="en-US" altLang="zh-CN" sz="2200" i="1" dirty="0">
                <a:latin typeface="Times New Roman" panose="02020603050405020304" pitchFamily="18" charset="0"/>
              </a:rPr>
              <a:t>P</a:t>
            </a:r>
            <a:r>
              <a:rPr lang="en-US" altLang="zh-CN" sz="2200" dirty="0">
                <a:latin typeface="Times New Roman" panose="02020603050405020304" pitchFamily="18" charset="0"/>
              </a:rPr>
              <a:t>(</a:t>
            </a:r>
            <a:r>
              <a:rPr lang="en-US" altLang="zh-CN" sz="2200" i="1" dirty="0" err="1">
                <a:latin typeface="Times New Roman" panose="02020603050405020304" pitchFamily="18" charset="0"/>
              </a:rPr>
              <a:t>x</a:t>
            </a:r>
            <a:r>
              <a:rPr lang="en-US" altLang="zh-CN" sz="2200" i="1" baseline="-25000" dirty="0" err="1">
                <a:latin typeface="Times New Roman" panose="02020603050405020304" pitchFamily="18" charset="0"/>
              </a:rPr>
              <a:t>k</a:t>
            </a:r>
            <a:r>
              <a:rPr lang="en-US" altLang="zh-CN" sz="2200" i="1" dirty="0">
                <a:latin typeface="Times New Roman" panose="02020603050405020304" pitchFamily="18" charset="0"/>
              </a:rPr>
              <a:t> | </a:t>
            </a:r>
            <a:r>
              <a:rPr lang="en-US" altLang="zh-CN" sz="2200" i="1" dirty="0" err="1">
                <a:latin typeface="Times New Roman" panose="02020603050405020304" pitchFamily="18" charset="0"/>
              </a:rPr>
              <a:t>c</a:t>
            </a:r>
            <a:r>
              <a:rPr lang="en-US" altLang="zh-CN" sz="2200" i="1" baseline="-25000" dirty="0" err="1">
                <a:latin typeface="Times New Roman" panose="02020603050405020304" pitchFamily="18" charset="0"/>
              </a:rPr>
              <a:t>j</a:t>
            </a:r>
            <a:r>
              <a:rPr lang="en-US" altLang="zh-CN" sz="2200" dirty="0">
                <a:latin typeface="Times New Roman" panose="02020603050405020304" pitchFamily="18" charset="0"/>
              </a:rPr>
              <a:t>)</a:t>
            </a:r>
            <a:r>
              <a:rPr lang="en-US" altLang="zh-CN" sz="2200" i="1" dirty="0">
                <a:latin typeface="Times New Roman" panose="02020603050405020304" pitchFamily="18" charset="0"/>
              </a:rPr>
              <a:t> </a:t>
            </a:r>
            <a:r>
              <a:rPr lang="en-US" altLang="zh-CN" sz="2200" dirty="0">
                <a:latin typeface="Calibri" panose="020F0502020204030204" pitchFamily="34" charset="0"/>
              </a:rPr>
              <a:t>terms</a:t>
            </a:r>
          </a:p>
          <a:p>
            <a:pPr lvl="1" eaLnBrk="1" hangingPunct="1">
              <a:lnSpc>
                <a:spcPct val="90000"/>
              </a:lnSpc>
            </a:pPr>
            <a:r>
              <a:rPr lang="en-US" altLang="zh-CN" sz="2000" dirty="0">
                <a:latin typeface="Calibri" panose="020F0502020204030204" pitchFamily="34" charset="0"/>
              </a:rPr>
              <a:t>For each </a:t>
            </a:r>
            <a:r>
              <a:rPr lang="en-US" altLang="zh-CN" sz="2000" i="1" dirty="0" err="1">
                <a:latin typeface="Times New Roman" panose="02020603050405020304" pitchFamily="18" charset="0"/>
              </a:rPr>
              <a:t>c</a:t>
            </a:r>
            <a:r>
              <a:rPr lang="en-US" altLang="zh-CN" sz="2000" i="1" baseline="-25000" dirty="0" err="1">
                <a:latin typeface="Times New Roman" panose="02020603050405020304" pitchFamily="18" charset="0"/>
              </a:rPr>
              <a:t>j</a:t>
            </a:r>
            <a:r>
              <a:rPr lang="en-US" altLang="zh-CN" sz="2000" i="1" baseline="-25000" dirty="0">
                <a:latin typeface="Times New Roman" panose="02020603050405020304" pitchFamily="18" charset="0"/>
              </a:rPr>
              <a:t> </a:t>
            </a:r>
            <a:r>
              <a:rPr lang="en-US" altLang="zh-CN" sz="2000" dirty="0">
                <a:latin typeface="Calibri" panose="020F0502020204030204" pitchFamily="34" charset="0"/>
              </a:rPr>
              <a:t>in </a:t>
            </a:r>
            <a:r>
              <a:rPr lang="en-US" altLang="zh-CN" sz="2000" i="1" dirty="0">
                <a:latin typeface="Times New Roman" panose="02020603050405020304" pitchFamily="18" charset="0"/>
              </a:rPr>
              <a:t>C</a:t>
            </a:r>
            <a:r>
              <a:rPr lang="en-US" altLang="zh-CN" sz="2000" dirty="0">
                <a:latin typeface="Times New Roman" panose="02020603050405020304" pitchFamily="18" charset="0"/>
              </a:rPr>
              <a:t> </a:t>
            </a:r>
            <a:r>
              <a:rPr lang="en-US" altLang="zh-CN" sz="2000" dirty="0">
                <a:latin typeface="Calibri" panose="020F0502020204030204" pitchFamily="34" charset="0"/>
              </a:rPr>
              <a:t>do</a:t>
            </a:r>
          </a:p>
          <a:p>
            <a:pPr lvl="2" eaLnBrk="1" hangingPunct="1">
              <a:lnSpc>
                <a:spcPct val="90000"/>
              </a:lnSpc>
            </a:pPr>
            <a:r>
              <a:rPr lang="en-US" altLang="zh-CN" i="1" dirty="0" err="1">
                <a:latin typeface="Times New Roman" panose="02020603050405020304" pitchFamily="18" charset="0"/>
              </a:rPr>
              <a:t>docs</a:t>
            </a:r>
            <a:r>
              <a:rPr lang="en-US" altLang="zh-CN" i="1" baseline="-25000" dirty="0" err="1">
                <a:latin typeface="Times New Roman" panose="02020603050405020304" pitchFamily="18" charset="0"/>
              </a:rPr>
              <a:t>j</a:t>
            </a:r>
            <a:r>
              <a:rPr lang="en-US" altLang="zh-CN" i="1"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 </a:t>
            </a:r>
            <a:r>
              <a:rPr lang="en-US" altLang="zh-CN" dirty="0">
                <a:latin typeface="Calibri" panose="020F0502020204030204" pitchFamily="34" charset="0"/>
                <a:sym typeface="Symbol" panose="05050102010706020507" pitchFamily="18" charset="2"/>
              </a:rPr>
              <a:t>subset of documents for which the target class is </a:t>
            </a:r>
            <a:r>
              <a:rPr lang="en-US" altLang="zh-CN" i="1" dirty="0" err="1">
                <a:latin typeface="Times New Roman" panose="02020603050405020304" pitchFamily="18" charset="0"/>
              </a:rPr>
              <a:t>c</a:t>
            </a:r>
            <a:r>
              <a:rPr lang="en-US" altLang="zh-CN" i="1" baseline="-25000" dirty="0" err="1">
                <a:latin typeface="Times New Roman" panose="02020603050405020304" pitchFamily="18" charset="0"/>
              </a:rPr>
              <a:t>j</a:t>
            </a:r>
            <a:endParaRPr lang="en-US" altLang="zh-CN" i="1" baseline="-25000" dirty="0">
              <a:latin typeface="Times New Roman" panose="02020603050405020304" pitchFamily="18" charset="0"/>
            </a:endParaRPr>
          </a:p>
          <a:p>
            <a:pPr lvl="2" eaLnBrk="1" hangingPunct="1">
              <a:lnSpc>
                <a:spcPct val="280000"/>
              </a:lnSpc>
            </a:pPr>
            <a:r>
              <a:rPr lang="en-US" altLang="zh-CN" i="1" baseline="-25000" dirty="0">
                <a:latin typeface="Times New Roman" panose="02020603050405020304" pitchFamily="18" charset="0"/>
              </a:rPr>
              <a:t> </a:t>
            </a:r>
          </a:p>
          <a:p>
            <a:endParaRPr lang="en-US" dirty="0"/>
          </a:p>
        </p:txBody>
      </p:sp>
      <p:sp>
        <p:nvSpPr>
          <p:cNvPr id="11" name="Text Placeholder 2">
            <a:extLst>
              <a:ext uri="{FF2B5EF4-FFF2-40B4-BE49-F238E27FC236}">
                <a16:creationId xmlns:a16="http://schemas.microsoft.com/office/drawing/2014/main" id="{0789940C-AB26-40D5-B19F-729A9EF1ADB2}"/>
              </a:ext>
            </a:extLst>
          </p:cNvPr>
          <p:cNvSpPr>
            <a:spLocks noGrp="1"/>
          </p:cNvSpPr>
          <p:nvPr>
            <p:ph type="body" sz="half" idx="2"/>
          </p:nvPr>
        </p:nvSpPr>
        <p:spPr>
          <a:xfrm>
            <a:off x="304800" y="2924177"/>
            <a:ext cx="7772400" cy="2124074"/>
          </a:xfrm>
        </p:spPr>
        <p:txBody>
          <a:bodyPr/>
          <a:lstStyle/>
          <a:p>
            <a:pPr lvl="2" eaLnBrk="1" hangingPunct="1">
              <a:lnSpc>
                <a:spcPct val="70000"/>
              </a:lnSpc>
              <a:spcBef>
                <a:spcPct val="20000"/>
              </a:spcBef>
              <a:buClr>
                <a:srgbClr val="A50021"/>
              </a:buClr>
              <a:buSzPct val="50000"/>
              <a:buFont typeface="Wingdings" panose="05000000000000000000" pitchFamily="2" charset="2"/>
              <a:buChar char="n"/>
            </a:pPr>
            <a:r>
              <a:rPr lang="en-US" altLang="zh-CN" sz="2000" i="1" dirty="0" err="1">
                <a:latin typeface="Times New Roman" panose="02020603050405020304" pitchFamily="18" charset="0"/>
              </a:rPr>
              <a:t>Text</a:t>
            </a:r>
            <a:r>
              <a:rPr lang="en-US" altLang="zh-CN" sz="2000" i="1" baseline="-25000" dirty="0" err="1">
                <a:latin typeface="Times New Roman" panose="02020603050405020304" pitchFamily="18" charset="0"/>
              </a:rPr>
              <a:t>j</a:t>
            </a:r>
            <a:r>
              <a:rPr lang="en-US" altLang="zh-CN" sz="2000" i="1" dirty="0">
                <a:latin typeface="Times New Roman" panose="02020603050405020304" pitchFamily="18" charset="0"/>
              </a:rPr>
              <a:t> </a:t>
            </a:r>
            <a:r>
              <a:rPr lang="en-US" altLang="zh-CN" sz="2000" dirty="0">
                <a:latin typeface="Times New Roman" panose="02020603050405020304" pitchFamily="18" charset="0"/>
                <a:sym typeface="Symbol" panose="05050102010706020507" pitchFamily="18" charset="2"/>
              </a:rPr>
              <a:t> </a:t>
            </a:r>
            <a:r>
              <a:rPr lang="en-US" altLang="zh-CN" sz="2000" dirty="0">
                <a:sym typeface="Symbol" panose="05050102010706020507" pitchFamily="18" charset="2"/>
              </a:rPr>
              <a:t>single document containing all </a:t>
            </a:r>
            <a:r>
              <a:rPr lang="en-US" altLang="zh-CN" sz="2000" i="1" dirty="0" err="1">
                <a:latin typeface="Times New Roman" panose="02020603050405020304" pitchFamily="18" charset="0"/>
              </a:rPr>
              <a:t>docs</a:t>
            </a:r>
            <a:r>
              <a:rPr lang="en-US" altLang="zh-CN" sz="2000" i="1" baseline="-25000" dirty="0" err="1">
                <a:latin typeface="Times New Roman" panose="02020603050405020304" pitchFamily="18" charset="0"/>
              </a:rPr>
              <a:t>j</a:t>
            </a:r>
            <a:endParaRPr lang="en-US" altLang="zh-CN" sz="2000" i="1" dirty="0"/>
          </a:p>
          <a:p>
            <a:pPr lvl="2" eaLnBrk="1" hangingPunct="1">
              <a:spcBef>
                <a:spcPct val="20000"/>
              </a:spcBef>
              <a:buClr>
                <a:srgbClr val="A50021"/>
              </a:buClr>
              <a:buSzPct val="80000"/>
              <a:buFont typeface="Wingdings" panose="05000000000000000000" pitchFamily="2" charset="2"/>
              <a:buChar char="n"/>
            </a:pPr>
            <a:r>
              <a:rPr lang="en-US" altLang="zh-CN" sz="2000" dirty="0"/>
              <a:t>for each word </a:t>
            </a:r>
            <a:r>
              <a:rPr lang="en-US" altLang="zh-CN" sz="2000" i="1" dirty="0" err="1">
                <a:latin typeface="Times New Roman" panose="02020603050405020304" pitchFamily="18" charset="0"/>
              </a:rPr>
              <a:t>x</a:t>
            </a:r>
            <a:r>
              <a:rPr lang="en-US" altLang="zh-CN" sz="2000" i="1" baseline="-25000" dirty="0" err="1">
                <a:latin typeface="Times New Roman" panose="02020603050405020304" pitchFamily="18" charset="0"/>
              </a:rPr>
              <a:t>k</a:t>
            </a:r>
            <a:r>
              <a:rPr lang="en-US" altLang="zh-CN" sz="2000" i="1" dirty="0">
                <a:latin typeface="Times New Roman" panose="02020603050405020304" pitchFamily="18" charset="0"/>
              </a:rPr>
              <a:t> </a:t>
            </a:r>
            <a:r>
              <a:rPr lang="en-US" altLang="zh-CN" sz="2000" dirty="0"/>
              <a:t>in </a:t>
            </a:r>
            <a:r>
              <a:rPr lang="en-US" altLang="zh-CN" sz="2000" i="1" dirty="0">
                <a:latin typeface="Times New Roman" panose="02020603050405020304" pitchFamily="18" charset="0"/>
              </a:rPr>
              <a:t>Vocabulary</a:t>
            </a:r>
          </a:p>
          <a:p>
            <a:pPr lvl="3" eaLnBrk="1" hangingPunct="1">
              <a:spcBef>
                <a:spcPct val="20000"/>
              </a:spcBef>
              <a:buClr>
                <a:schemeClr val="tx1"/>
              </a:buClr>
              <a:buSzPct val="55000"/>
              <a:buFont typeface="Wingdings" panose="05000000000000000000" pitchFamily="2" charset="2"/>
              <a:buChar char="n"/>
            </a:pPr>
            <a:r>
              <a:rPr lang="en-US" altLang="zh-CN" sz="2000" i="1" dirty="0" err="1">
                <a:latin typeface="Times New Roman" panose="02020603050405020304" pitchFamily="18" charset="0"/>
              </a:rPr>
              <a:t>n</a:t>
            </a:r>
            <a:r>
              <a:rPr lang="en-US" altLang="zh-CN" sz="2000" i="1" baseline="-25000" dirty="0" err="1">
                <a:latin typeface="Times New Roman" panose="02020603050405020304" pitchFamily="18" charset="0"/>
              </a:rPr>
              <a:t>jk</a:t>
            </a:r>
            <a:r>
              <a:rPr lang="en-US" altLang="zh-CN" sz="2000" i="1" dirty="0">
                <a:latin typeface="Times New Roman" panose="02020603050405020304" pitchFamily="18" charset="0"/>
              </a:rPr>
              <a:t> </a:t>
            </a:r>
            <a:r>
              <a:rPr lang="en-US" altLang="zh-CN" sz="2000" dirty="0">
                <a:latin typeface="Times New Roman" panose="02020603050405020304" pitchFamily="18" charset="0"/>
                <a:sym typeface="Symbol" panose="05050102010706020507" pitchFamily="18" charset="2"/>
              </a:rPr>
              <a:t> </a:t>
            </a:r>
            <a:r>
              <a:rPr lang="en-US" altLang="zh-CN" sz="2000" dirty="0">
                <a:sym typeface="Symbol" panose="05050102010706020507" pitchFamily="18" charset="2"/>
              </a:rPr>
              <a:t>number of occurrences of</a:t>
            </a:r>
            <a:r>
              <a:rPr lang="en-US" altLang="zh-CN" sz="2000" dirty="0">
                <a:latin typeface="Times New Roman" panose="02020603050405020304" pitchFamily="18" charset="0"/>
                <a:sym typeface="Symbol" panose="05050102010706020507" pitchFamily="18" charset="2"/>
              </a:rPr>
              <a:t> </a:t>
            </a:r>
            <a:r>
              <a:rPr lang="en-US" altLang="zh-CN" sz="2000" i="1" dirty="0" err="1">
                <a:latin typeface="Times New Roman" panose="02020603050405020304" pitchFamily="18" charset="0"/>
              </a:rPr>
              <a:t>x</a:t>
            </a:r>
            <a:r>
              <a:rPr lang="en-US" altLang="zh-CN" sz="2000" i="1" baseline="-25000" dirty="0" err="1">
                <a:latin typeface="Times New Roman" panose="02020603050405020304" pitchFamily="18" charset="0"/>
              </a:rPr>
              <a:t>k</a:t>
            </a:r>
            <a:r>
              <a:rPr lang="en-US" altLang="zh-CN" sz="2000" i="1" dirty="0">
                <a:latin typeface="Times New Roman" panose="02020603050405020304" pitchFamily="18" charset="0"/>
              </a:rPr>
              <a:t> </a:t>
            </a:r>
            <a:r>
              <a:rPr lang="en-US" altLang="zh-CN" sz="2000" dirty="0"/>
              <a:t>in </a:t>
            </a:r>
            <a:r>
              <a:rPr lang="en-US" altLang="zh-CN" sz="2000" i="1" dirty="0" err="1">
                <a:latin typeface="Times New Roman" panose="02020603050405020304" pitchFamily="18" charset="0"/>
              </a:rPr>
              <a:t>Text</a:t>
            </a:r>
            <a:r>
              <a:rPr lang="en-US" altLang="zh-CN" sz="2000" i="1" baseline="-25000" dirty="0" err="1">
                <a:latin typeface="Times New Roman" panose="02020603050405020304" pitchFamily="18" charset="0"/>
              </a:rPr>
              <a:t>j</a:t>
            </a:r>
            <a:endParaRPr lang="en-US" altLang="zh-CN" sz="2000" i="1" baseline="-25000" dirty="0">
              <a:latin typeface="Times New Roman" panose="02020603050405020304" pitchFamily="18" charset="0"/>
            </a:endParaRPr>
          </a:p>
          <a:p>
            <a:pPr lvl="3" eaLnBrk="1" hangingPunct="1">
              <a:spcBef>
                <a:spcPct val="20000"/>
              </a:spcBef>
              <a:buClr>
                <a:schemeClr val="tx1"/>
              </a:buClr>
              <a:buSzPct val="55000"/>
              <a:buFont typeface="Wingdings" panose="05000000000000000000" pitchFamily="2" charset="2"/>
              <a:buChar char="n"/>
            </a:pPr>
            <a:r>
              <a:rPr lang="en-US" altLang="zh-CN" sz="2000" i="1" dirty="0" err="1">
                <a:latin typeface="Times New Roman" panose="02020603050405020304" pitchFamily="18" charset="0"/>
              </a:rPr>
              <a:t>n</a:t>
            </a:r>
            <a:r>
              <a:rPr lang="en-US" altLang="zh-CN" sz="2000" i="1" baseline="-25000" dirty="0" err="1">
                <a:latin typeface="Times New Roman" panose="02020603050405020304" pitchFamily="18" charset="0"/>
              </a:rPr>
              <a:t>j</a:t>
            </a:r>
            <a:r>
              <a:rPr lang="en-US" altLang="zh-CN" sz="2000" dirty="0">
                <a:latin typeface="Times New Roman" panose="02020603050405020304" pitchFamily="18" charset="0"/>
                <a:sym typeface="Symbol" panose="05050102010706020507" pitchFamily="18" charset="2"/>
              </a:rPr>
              <a:t> </a:t>
            </a:r>
            <a:r>
              <a:rPr lang="en-US" altLang="zh-CN" sz="2000" dirty="0">
                <a:sym typeface="Symbol" panose="05050102010706020507" pitchFamily="18" charset="2"/>
              </a:rPr>
              <a:t>number of words </a:t>
            </a:r>
            <a:r>
              <a:rPr lang="en-US" altLang="zh-CN" sz="2000" dirty="0"/>
              <a:t>in </a:t>
            </a:r>
            <a:r>
              <a:rPr lang="en-US" altLang="zh-CN" sz="2000" i="1" dirty="0" err="1">
                <a:latin typeface="Times New Roman" panose="02020603050405020304" pitchFamily="18" charset="0"/>
              </a:rPr>
              <a:t>Text</a:t>
            </a:r>
            <a:r>
              <a:rPr lang="en-US" altLang="zh-CN" sz="2000" i="1" baseline="-25000" dirty="0" err="1">
                <a:latin typeface="Times New Roman" panose="02020603050405020304" pitchFamily="18" charset="0"/>
              </a:rPr>
              <a:t>j</a:t>
            </a:r>
            <a:endParaRPr lang="en-US" altLang="zh-CN" sz="2000" i="1" baseline="-25000" dirty="0">
              <a:latin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2E176A8B-6427-BFDA-2CC9-19AD7E9FED59}"/>
              </a:ext>
            </a:extLst>
          </p:cNvPr>
          <p:cNvSpPr>
            <a:spLocks noGrp="1"/>
          </p:cNvSpPr>
          <p:nvPr>
            <p:ph type="sldNum" sz="quarter" idx="12"/>
          </p:nvPr>
        </p:nvSpPr>
        <p:spPr>
          <a:xfrm>
            <a:off x="304800" y="4705350"/>
            <a:ext cx="1981200" cy="342900"/>
          </a:xfrm>
        </p:spPr>
        <p:txBody>
          <a:bodyPr wrap="square" anchor="t">
            <a:normAutofit/>
          </a:bodyPr>
          <a:lstStyle/>
          <a:p>
            <a:pPr>
              <a:spcAft>
                <a:spcPts val="600"/>
              </a:spcAft>
            </a:pPr>
            <a:fld id="{10F35DC5-7E65-8247-99AB-4E984F8A921E}" type="slidenum">
              <a:rPr lang="en-US" smtClean="0"/>
              <a:pPr>
                <a:spcAft>
                  <a:spcPts val="600"/>
                </a:spcAft>
              </a:pPr>
              <a:t>24</a:t>
            </a:fld>
            <a:endParaRPr lang="en-US"/>
          </a:p>
        </p:txBody>
      </p:sp>
      <p:sp>
        <p:nvSpPr>
          <p:cNvPr id="13" name="Title 4">
            <a:extLst>
              <a:ext uri="{FF2B5EF4-FFF2-40B4-BE49-F238E27FC236}">
                <a16:creationId xmlns:a16="http://schemas.microsoft.com/office/drawing/2014/main" id="{6F27FD1F-544F-C7E7-7C54-3CB4EA7B05EB}"/>
              </a:ext>
            </a:extLst>
          </p:cNvPr>
          <p:cNvSpPr>
            <a:spLocks noGrp="1"/>
          </p:cNvSpPr>
          <p:nvPr>
            <p:ph type="title"/>
          </p:nvPr>
        </p:nvSpPr>
        <p:spPr>
          <a:xfrm>
            <a:off x="1295400" y="95250"/>
            <a:ext cx="7467600" cy="828675"/>
          </a:xfrm>
        </p:spPr>
        <p:txBody>
          <a:bodyPr/>
          <a:lstStyle/>
          <a:p>
            <a:r>
              <a:rPr lang="en-US" altLang="zh-CN" sz="3200" dirty="0">
                <a:latin typeface="Calibri" panose="020F0502020204030204" pitchFamily="34" charset="0"/>
              </a:rPr>
              <a:t>Naive Bayes: Learning</a:t>
            </a:r>
            <a:br>
              <a:rPr lang="en-US" altLang="zh-CN" sz="3200" dirty="0">
                <a:latin typeface="Calibri" panose="020F0502020204030204" pitchFamily="34" charset="0"/>
              </a:rPr>
            </a:br>
            <a:r>
              <a:rPr lang="en-US" altLang="zh-CN" sz="3200" dirty="0">
                <a:latin typeface="Calibri" panose="020F0502020204030204" pitchFamily="34" charset="0"/>
              </a:rPr>
              <a:t>Running example: document classification</a:t>
            </a:r>
            <a:endParaRPr lang="en-US" dirty="0"/>
          </a:p>
        </p:txBody>
      </p:sp>
      <p:pic>
        <p:nvPicPr>
          <p:cNvPr id="5" name="Picture 4">
            <a:extLst>
              <a:ext uri="{FF2B5EF4-FFF2-40B4-BE49-F238E27FC236}">
                <a16:creationId xmlns:a16="http://schemas.microsoft.com/office/drawing/2014/main" id="{5EF06D59-DDAD-2853-73F5-97F4C74436F0}"/>
              </a:ext>
            </a:extLst>
          </p:cNvPr>
          <p:cNvPicPr>
            <a:picLocks noChangeAspect="1"/>
          </p:cNvPicPr>
          <p:nvPr/>
        </p:nvPicPr>
        <p:blipFill>
          <a:blip r:embed="rId3"/>
          <a:stretch>
            <a:fillRect/>
          </a:stretch>
        </p:blipFill>
        <p:spPr>
          <a:xfrm>
            <a:off x="3200400" y="2181225"/>
            <a:ext cx="1981200" cy="619125"/>
          </a:xfrm>
          <a:prstGeom prst="rect">
            <a:avLst/>
          </a:prstGeom>
        </p:spPr>
      </p:pic>
      <p:pic>
        <p:nvPicPr>
          <p:cNvPr id="7" name="Picture 6">
            <a:extLst>
              <a:ext uri="{FF2B5EF4-FFF2-40B4-BE49-F238E27FC236}">
                <a16:creationId xmlns:a16="http://schemas.microsoft.com/office/drawing/2014/main" id="{10BDB5F8-9077-D080-E2B8-F62F535A82DD}"/>
              </a:ext>
            </a:extLst>
          </p:cNvPr>
          <p:cNvPicPr>
            <a:picLocks noChangeAspect="1"/>
          </p:cNvPicPr>
          <p:nvPr/>
        </p:nvPicPr>
        <p:blipFill>
          <a:blip r:embed="rId4"/>
          <a:stretch>
            <a:fillRect/>
          </a:stretch>
        </p:blipFill>
        <p:spPr>
          <a:xfrm>
            <a:off x="3378158" y="4200526"/>
            <a:ext cx="2108242" cy="847724"/>
          </a:xfrm>
          <a:prstGeom prst="rect">
            <a:avLst/>
          </a:prstGeom>
        </p:spPr>
      </p:pic>
    </p:spTree>
    <p:extLst>
      <p:ext uri="{BB962C8B-B14F-4D97-AF65-F5344CB8AC3E}">
        <p14:creationId xmlns:p14="http://schemas.microsoft.com/office/powerpoint/2010/main" val="4215839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9573-0D6C-39AC-6642-622C4E0A735A}"/>
              </a:ext>
            </a:extLst>
          </p:cNvPr>
          <p:cNvSpPr>
            <a:spLocks noGrp="1"/>
          </p:cNvSpPr>
          <p:nvPr>
            <p:ph type="title"/>
          </p:nvPr>
        </p:nvSpPr>
        <p:spPr/>
        <p:txBody>
          <a:bodyPr/>
          <a:lstStyle/>
          <a:p>
            <a:r>
              <a:rPr lang="en-US" altLang="zh-CN">
                <a:latin typeface="Calibri" panose="020F0502020204030204" pitchFamily="34" charset="0"/>
              </a:rPr>
              <a:t>Naive Bayes: Classifying</a:t>
            </a:r>
            <a:endParaRPr lang="en-US" dirty="0"/>
          </a:p>
        </p:txBody>
      </p:sp>
      <p:sp>
        <p:nvSpPr>
          <p:cNvPr id="3" name="Content Placeholder 2">
            <a:extLst>
              <a:ext uri="{FF2B5EF4-FFF2-40B4-BE49-F238E27FC236}">
                <a16:creationId xmlns:a16="http://schemas.microsoft.com/office/drawing/2014/main" id="{C63D3ACC-6D17-6F93-9CAD-806C84069DD7}"/>
              </a:ext>
            </a:extLst>
          </p:cNvPr>
          <p:cNvSpPr>
            <a:spLocks noGrp="1"/>
          </p:cNvSpPr>
          <p:nvPr>
            <p:ph idx="1"/>
          </p:nvPr>
        </p:nvSpPr>
        <p:spPr/>
        <p:txBody>
          <a:bodyPr/>
          <a:lstStyle/>
          <a:p>
            <a:pPr eaLnBrk="1" hangingPunct="1"/>
            <a:r>
              <a:rPr lang="en-US" altLang="zh-CN" sz="2400" dirty="0">
                <a:latin typeface="Times New Roman" panose="02020603050405020304" pitchFamily="18" charset="0"/>
              </a:rPr>
              <a:t>positions </a:t>
            </a:r>
            <a:r>
              <a:rPr lang="en-US" altLang="zh-CN" sz="2400" dirty="0">
                <a:latin typeface="Calibri" panose="020F0502020204030204" pitchFamily="34" charset="0"/>
                <a:sym typeface="Symbol" panose="05050102010706020507" pitchFamily="18" charset="2"/>
              </a:rPr>
              <a:t> all word positions in current document      			which contain tokens found in </a:t>
            </a:r>
            <a:r>
              <a:rPr lang="en-US" altLang="zh-CN" sz="2400" i="1" dirty="0">
                <a:latin typeface="Times New Roman" panose="02020603050405020304" pitchFamily="18" charset="0"/>
              </a:rPr>
              <a:t>Vocabulary</a:t>
            </a:r>
          </a:p>
          <a:p>
            <a:pPr eaLnBrk="1" hangingPunct="1">
              <a:lnSpc>
                <a:spcPct val="150000"/>
              </a:lnSpc>
            </a:pPr>
            <a:r>
              <a:rPr lang="en-US" altLang="zh-CN" sz="2400" dirty="0">
                <a:latin typeface="Calibri" panose="020F0502020204030204" pitchFamily="34" charset="0"/>
              </a:rPr>
              <a:t>Return </a:t>
            </a:r>
            <a:r>
              <a:rPr lang="en-US" altLang="zh-CN" sz="2400" i="1" dirty="0" err="1">
                <a:latin typeface="Times New Roman" panose="02020603050405020304" pitchFamily="18" charset="0"/>
              </a:rPr>
              <a:t>c</a:t>
            </a:r>
            <a:r>
              <a:rPr lang="en-US" altLang="zh-CN" sz="2400" i="1" baseline="-25000" dirty="0" err="1">
                <a:latin typeface="Times New Roman" panose="02020603050405020304" pitchFamily="18" charset="0"/>
              </a:rPr>
              <a:t>NB</a:t>
            </a:r>
            <a:r>
              <a:rPr lang="en-US" altLang="zh-CN" sz="2400" dirty="0">
                <a:latin typeface="Calibri" panose="020F0502020204030204" pitchFamily="34" charset="0"/>
              </a:rPr>
              <a:t>, where</a:t>
            </a:r>
            <a:r>
              <a:rPr lang="en-US" altLang="zh-CN" sz="2400" dirty="0">
                <a:latin typeface="Times New Roman" panose="02020603050405020304" pitchFamily="18" charset="0"/>
              </a:rPr>
              <a:t> </a:t>
            </a:r>
            <a:endParaRPr lang="en-US" altLang="zh-CN" sz="2400" i="1" dirty="0">
              <a:latin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391040A8-48C5-4A3D-5778-9FAA18A9B257}"/>
              </a:ext>
            </a:extLst>
          </p:cNvPr>
          <p:cNvSpPr>
            <a:spLocks noGrp="1"/>
          </p:cNvSpPr>
          <p:nvPr>
            <p:ph type="sldNum" sz="quarter" idx="12"/>
          </p:nvPr>
        </p:nvSpPr>
        <p:spPr/>
        <p:txBody>
          <a:bodyPr/>
          <a:lstStyle/>
          <a:p>
            <a:fld id="{10F35DC5-7E65-8247-99AB-4E984F8A921E}" type="slidenum">
              <a:rPr lang="en-US" smtClean="0"/>
              <a:pPr/>
              <a:t>25</a:t>
            </a:fld>
            <a:endParaRPr lang="en-US"/>
          </a:p>
        </p:txBody>
      </p:sp>
      <p:pic>
        <p:nvPicPr>
          <p:cNvPr id="6" name="Picture 5">
            <a:extLst>
              <a:ext uri="{FF2B5EF4-FFF2-40B4-BE49-F238E27FC236}">
                <a16:creationId xmlns:a16="http://schemas.microsoft.com/office/drawing/2014/main" id="{E12E870C-4B2C-6BB8-E2E4-3879C1FE138B}"/>
              </a:ext>
            </a:extLst>
          </p:cNvPr>
          <p:cNvPicPr>
            <a:picLocks noChangeAspect="1"/>
          </p:cNvPicPr>
          <p:nvPr/>
        </p:nvPicPr>
        <p:blipFill>
          <a:blip r:embed="rId3"/>
          <a:stretch>
            <a:fillRect/>
          </a:stretch>
        </p:blipFill>
        <p:spPr>
          <a:xfrm>
            <a:off x="1600200" y="2876551"/>
            <a:ext cx="5638800" cy="1346176"/>
          </a:xfrm>
          <a:prstGeom prst="rect">
            <a:avLst/>
          </a:prstGeom>
        </p:spPr>
      </p:pic>
    </p:spTree>
    <p:extLst>
      <p:ext uri="{BB962C8B-B14F-4D97-AF65-F5344CB8AC3E}">
        <p14:creationId xmlns:p14="http://schemas.microsoft.com/office/powerpoint/2010/main" val="4282853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FA36-935C-9A2E-4BDF-A9471DB564B2}"/>
              </a:ext>
            </a:extLst>
          </p:cNvPr>
          <p:cNvSpPr>
            <a:spLocks noGrp="1"/>
          </p:cNvSpPr>
          <p:nvPr>
            <p:ph type="title"/>
          </p:nvPr>
        </p:nvSpPr>
        <p:spPr>
          <a:xfrm>
            <a:off x="1371600" y="95250"/>
            <a:ext cx="7467600" cy="647700"/>
          </a:xfrm>
        </p:spPr>
        <p:txBody>
          <a:bodyPr/>
          <a:lstStyle/>
          <a:p>
            <a:r>
              <a:rPr lang="en-US" altLang="zh-CN">
                <a:latin typeface="Calibri" panose="020F0502020204030204" pitchFamily="34" charset="0"/>
              </a:rPr>
              <a:t>Two Naive Bayes Models</a:t>
            </a:r>
            <a:endParaRPr lang="en-US" dirty="0"/>
          </a:p>
        </p:txBody>
      </p:sp>
      <p:sp>
        <p:nvSpPr>
          <p:cNvPr id="3" name="Content Placeholder 2">
            <a:extLst>
              <a:ext uri="{FF2B5EF4-FFF2-40B4-BE49-F238E27FC236}">
                <a16:creationId xmlns:a16="http://schemas.microsoft.com/office/drawing/2014/main" id="{86F450BB-3103-B8AD-ACDC-38039BCC4734}"/>
              </a:ext>
            </a:extLst>
          </p:cNvPr>
          <p:cNvSpPr>
            <a:spLocks noGrp="1"/>
          </p:cNvSpPr>
          <p:nvPr>
            <p:ph idx="1"/>
          </p:nvPr>
        </p:nvSpPr>
        <p:spPr>
          <a:xfrm>
            <a:off x="304800" y="971550"/>
            <a:ext cx="8534400" cy="3714750"/>
          </a:xfrm>
        </p:spPr>
        <p:txBody>
          <a:bodyPr/>
          <a:lstStyle/>
          <a:p>
            <a:pPr eaLnBrk="1" hangingPunct="1"/>
            <a:r>
              <a:rPr lang="en-US" altLang="zh-CN" dirty="0">
                <a:latin typeface="Calibri" panose="020F0502020204030204" pitchFamily="34" charset="0"/>
              </a:rPr>
              <a:t>Model 1: Multivariate Bernoulli</a:t>
            </a:r>
          </a:p>
          <a:p>
            <a:pPr lvl="1" eaLnBrk="1" hangingPunct="1"/>
            <a:r>
              <a:rPr lang="en-US" altLang="zh-CN" dirty="0">
                <a:latin typeface="Calibri" panose="020F0502020204030204" pitchFamily="34" charset="0"/>
              </a:rPr>
              <a:t>One feature </a:t>
            </a:r>
            <a:r>
              <a:rPr lang="en-US" altLang="zh-CN" i="1" dirty="0" err="1">
                <a:latin typeface="Comic Sans MS" panose="030F0702030302020204" pitchFamily="66" charset="0"/>
              </a:rPr>
              <a:t>X</a:t>
            </a:r>
            <a:r>
              <a:rPr lang="en-US" altLang="zh-CN" sz="2000" i="1" baseline="-25000" dirty="0" err="1">
                <a:latin typeface="Comic Sans MS" panose="030F0702030302020204" pitchFamily="66" charset="0"/>
              </a:rPr>
              <a:t>w</a:t>
            </a:r>
            <a:r>
              <a:rPr lang="en-US" altLang="zh-CN" dirty="0">
                <a:latin typeface="Calibri" panose="020F0502020204030204" pitchFamily="34" charset="0"/>
              </a:rPr>
              <a:t> for each word in dictionary</a:t>
            </a:r>
          </a:p>
          <a:p>
            <a:pPr lvl="1" eaLnBrk="1" hangingPunct="1"/>
            <a:r>
              <a:rPr lang="en-US" altLang="zh-CN" i="1" dirty="0" err="1">
                <a:latin typeface="Comic Sans MS" panose="030F0702030302020204" pitchFamily="66" charset="0"/>
              </a:rPr>
              <a:t>X</a:t>
            </a:r>
            <a:r>
              <a:rPr lang="en-US" altLang="zh-CN" sz="2000" i="1" baseline="-25000" dirty="0" err="1">
                <a:latin typeface="Comic Sans MS" panose="030F0702030302020204" pitchFamily="66" charset="0"/>
              </a:rPr>
              <a:t>w</a:t>
            </a:r>
            <a:r>
              <a:rPr lang="en-US" altLang="zh-CN" dirty="0">
                <a:latin typeface="Calibri" panose="020F0502020204030204" pitchFamily="34" charset="0"/>
              </a:rPr>
              <a:t> = true in document </a:t>
            </a:r>
            <a:r>
              <a:rPr lang="en-US" altLang="zh-CN" i="1" dirty="0">
                <a:latin typeface="Comic Sans MS" panose="030F0702030302020204" pitchFamily="66" charset="0"/>
              </a:rPr>
              <a:t>d </a:t>
            </a:r>
            <a:r>
              <a:rPr lang="en-US" altLang="zh-CN" dirty="0">
                <a:latin typeface="Calibri" panose="020F0502020204030204" pitchFamily="34" charset="0"/>
              </a:rPr>
              <a:t>if </a:t>
            </a:r>
            <a:r>
              <a:rPr lang="en-US" altLang="zh-CN" i="1" dirty="0">
                <a:latin typeface="Comic Sans MS" panose="030F0702030302020204" pitchFamily="66" charset="0"/>
              </a:rPr>
              <a:t>w</a:t>
            </a:r>
            <a:r>
              <a:rPr lang="en-US" altLang="zh-CN" dirty="0">
                <a:latin typeface="Calibri" panose="020F0502020204030204" pitchFamily="34" charset="0"/>
              </a:rPr>
              <a:t> appears in </a:t>
            </a:r>
            <a:r>
              <a:rPr lang="en-US" altLang="zh-CN" i="1" dirty="0">
                <a:latin typeface="Comic Sans MS" panose="030F0702030302020204" pitchFamily="66" charset="0"/>
              </a:rPr>
              <a:t>d</a:t>
            </a:r>
            <a:endParaRPr lang="en-US" altLang="zh-CN" dirty="0">
              <a:latin typeface="Calibri" panose="020F0502020204030204" pitchFamily="34" charset="0"/>
            </a:endParaRPr>
          </a:p>
          <a:p>
            <a:pPr lvl="1" eaLnBrk="1" hangingPunct="1"/>
            <a:r>
              <a:rPr lang="en-US" altLang="zh-CN" dirty="0">
                <a:latin typeface="Calibri" panose="020F0502020204030204" pitchFamily="34" charset="0"/>
              </a:rPr>
              <a:t>Naive Bayes assumption: </a:t>
            </a:r>
          </a:p>
          <a:p>
            <a:pPr lvl="2" eaLnBrk="1" hangingPunct="1"/>
            <a:r>
              <a:rPr lang="en-US" altLang="zh-CN" dirty="0">
                <a:latin typeface="Calibri" panose="020F0502020204030204" pitchFamily="34" charset="0"/>
              </a:rPr>
              <a:t>Given the document’s topic, appearance of one word in the document tells us nothing about chances that another word appears </a:t>
            </a:r>
          </a:p>
          <a:p>
            <a:pPr eaLnBrk="1" hangingPunct="1"/>
            <a:r>
              <a:rPr lang="en-US" altLang="zh-CN" dirty="0">
                <a:latin typeface="Calibri" panose="020F0502020204030204" pitchFamily="34" charset="0"/>
                <a:cs typeface="Arial" panose="020B0604020202020204" pitchFamily="34" charset="0"/>
              </a:rPr>
              <a:t>This is the model used in the </a:t>
            </a:r>
            <a:r>
              <a:rPr lang="en-US" altLang="zh-CN" dirty="0">
                <a:solidFill>
                  <a:srgbClr val="FF0000"/>
                </a:solidFill>
                <a:latin typeface="Calibri" panose="020F0502020204030204" pitchFamily="34" charset="0"/>
                <a:cs typeface="Arial" panose="020B0604020202020204" pitchFamily="34" charset="0"/>
              </a:rPr>
              <a:t>binary independence model</a:t>
            </a:r>
            <a:r>
              <a:rPr lang="en-US" altLang="zh-CN" dirty="0">
                <a:latin typeface="Calibri" panose="020F0502020204030204" pitchFamily="34" charset="0"/>
                <a:cs typeface="Arial" panose="020B0604020202020204" pitchFamily="34" charset="0"/>
              </a:rPr>
              <a:t> in classic probabilistic relevance feedback on hand-classified data (Maron in IR was a very early user of NB)</a:t>
            </a:r>
          </a:p>
          <a:p>
            <a:endParaRPr lang="en-US" dirty="0"/>
          </a:p>
        </p:txBody>
      </p:sp>
      <p:sp>
        <p:nvSpPr>
          <p:cNvPr id="4" name="Slide Number Placeholder 3">
            <a:extLst>
              <a:ext uri="{FF2B5EF4-FFF2-40B4-BE49-F238E27FC236}">
                <a16:creationId xmlns:a16="http://schemas.microsoft.com/office/drawing/2014/main" id="{6A76F064-C7AD-C1F3-2B2B-9FBB24F76B57}"/>
              </a:ext>
            </a:extLst>
          </p:cNvPr>
          <p:cNvSpPr>
            <a:spLocks noGrp="1"/>
          </p:cNvSpPr>
          <p:nvPr>
            <p:ph type="sldNum" sz="quarter" idx="12"/>
          </p:nvPr>
        </p:nvSpPr>
        <p:spPr/>
        <p:txBody>
          <a:bodyPr/>
          <a:lstStyle/>
          <a:p>
            <a:fld id="{10F35DC5-7E65-8247-99AB-4E984F8A921E}" type="slidenum">
              <a:rPr lang="en-US" smtClean="0"/>
              <a:pPr/>
              <a:t>26</a:t>
            </a:fld>
            <a:endParaRPr lang="en-US"/>
          </a:p>
        </p:txBody>
      </p:sp>
    </p:spTree>
    <p:extLst>
      <p:ext uri="{BB962C8B-B14F-4D97-AF65-F5344CB8AC3E}">
        <p14:creationId xmlns:p14="http://schemas.microsoft.com/office/powerpoint/2010/main" val="1317597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A57916-1AA0-1A54-DB6A-F92553391CF3}"/>
              </a:ext>
            </a:extLst>
          </p:cNvPr>
          <p:cNvSpPr>
            <a:spLocks noGrp="1"/>
          </p:cNvSpPr>
          <p:nvPr>
            <p:ph idx="1"/>
          </p:nvPr>
        </p:nvSpPr>
        <p:spPr>
          <a:xfrm>
            <a:off x="304800" y="209550"/>
            <a:ext cx="8534400" cy="4648200"/>
          </a:xfrm>
        </p:spPr>
        <p:txBody>
          <a:bodyPr/>
          <a:lstStyle/>
          <a:p>
            <a:pPr eaLnBrk="1" hangingPunct="1">
              <a:lnSpc>
                <a:spcPct val="90000"/>
              </a:lnSpc>
            </a:pPr>
            <a:r>
              <a:rPr lang="en-US" altLang="zh-CN" dirty="0">
                <a:latin typeface="Calibri" panose="020F0502020204030204" pitchFamily="34" charset="0"/>
              </a:rPr>
              <a:t>Model 2: Multinomial = Class conditional unigram</a:t>
            </a:r>
          </a:p>
          <a:p>
            <a:pPr lvl="1" eaLnBrk="1" hangingPunct="1">
              <a:lnSpc>
                <a:spcPct val="90000"/>
              </a:lnSpc>
            </a:pPr>
            <a:r>
              <a:rPr lang="en-US" altLang="zh-CN" dirty="0">
                <a:latin typeface="Calibri" panose="020F0502020204030204" pitchFamily="34" charset="0"/>
              </a:rPr>
              <a:t>One feature </a:t>
            </a:r>
            <a:r>
              <a:rPr lang="en-US" altLang="zh-CN" i="1" dirty="0">
                <a:latin typeface="Comic Sans MS" panose="030F0702030302020204" pitchFamily="66" charset="0"/>
              </a:rPr>
              <a:t>X</a:t>
            </a:r>
            <a:r>
              <a:rPr lang="en-US" altLang="zh-CN" sz="2000" i="1" baseline="-25000" dirty="0">
                <a:latin typeface="Comic Sans MS" panose="030F0702030302020204" pitchFamily="66" charset="0"/>
              </a:rPr>
              <a:t>i</a:t>
            </a:r>
            <a:r>
              <a:rPr lang="en-US" altLang="zh-CN" dirty="0">
                <a:latin typeface="Calibri" panose="020F0502020204030204" pitchFamily="34" charset="0"/>
              </a:rPr>
              <a:t> for each word position in document</a:t>
            </a:r>
          </a:p>
          <a:p>
            <a:pPr lvl="2" eaLnBrk="1" hangingPunct="1">
              <a:lnSpc>
                <a:spcPct val="90000"/>
              </a:lnSpc>
            </a:pPr>
            <a:r>
              <a:rPr lang="en-US" altLang="zh-CN" dirty="0">
                <a:latin typeface="Calibri" panose="020F0502020204030204" pitchFamily="34" charset="0"/>
              </a:rPr>
              <a:t>feature’s values are all words in dictionary</a:t>
            </a:r>
          </a:p>
          <a:p>
            <a:pPr lvl="1" eaLnBrk="1" hangingPunct="1">
              <a:lnSpc>
                <a:spcPct val="90000"/>
              </a:lnSpc>
            </a:pPr>
            <a:r>
              <a:rPr lang="en-US" altLang="zh-CN" dirty="0">
                <a:latin typeface="Calibri" panose="020F0502020204030204" pitchFamily="34" charset="0"/>
              </a:rPr>
              <a:t>Value of </a:t>
            </a:r>
            <a:r>
              <a:rPr lang="en-US" altLang="zh-CN" i="1" dirty="0">
                <a:latin typeface="Comic Sans MS" panose="030F0702030302020204" pitchFamily="66" charset="0"/>
              </a:rPr>
              <a:t>X</a:t>
            </a:r>
            <a:r>
              <a:rPr lang="en-US" altLang="zh-CN" sz="2000" i="1" baseline="-25000" dirty="0">
                <a:latin typeface="Comic Sans MS" panose="030F0702030302020204" pitchFamily="66" charset="0"/>
              </a:rPr>
              <a:t>i</a:t>
            </a:r>
            <a:r>
              <a:rPr lang="en-US" altLang="zh-CN" dirty="0">
                <a:latin typeface="Calibri" panose="020F0502020204030204" pitchFamily="34" charset="0"/>
              </a:rPr>
              <a:t> is the word in position </a:t>
            </a:r>
            <a:r>
              <a:rPr lang="en-US" altLang="zh-CN" i="1" dirty="0" err="1">
                <a:latin typeface="Comic Sans MS" panose="030F0702030302020204" pitchFamily="66" charset="0"/>
              </a:rPr>
              <a:t>i</a:t>
            </a:r>
            <a:endParaRPr lang="en-US" altLang="zh-CN" dirty="0">
              <a:latin typeface="Calibri" panose="020F0502020204030204" pitchFamily="34" charset="0"/>
            </a:endParaRPr>
          </a:p>
          <a:p>
            <a:pPr lvl="1" eaLnBrk="1" hangingPunct="1">
              <a:lnSpc>
                <a:spcPct val="90000"/>
              </a:lnSpc>
            </a:pPr>
            <a:r>
              <a:rPr lang="en-US" altLang="zh-CN" dirty="0">
                <a:latin typeface="Calibri" panose="020F0502020204030204" pitchFamily="34" charset="0"/>
              </a:rPr>
              <a:t>Naïve Bayes assumption: </a:t>
            </a:r>
          </a:p>
          <a:p>
            <a:pPr lvl="2" eaLnBrk="1" hangingPunct="1">
              <a:lnSpc>
                <a:spcPct val="90000"/>
              </a:lnSpc>
            </a:pPr>
            <a:r>
              <a:rPr lang="en-US" altLang="zh-CN" dirty="0">
                <a:latin typeface="Calibri" panose="020F0502020204030204" pitchFamily="34" charset="0"/>
              </a:rPr>
              <a:t>Given the document’s topic, word in one position in the document tells us nothing about words in other positions</a:t>
            </a:r>
          </a:p>
          <a:p>
            <a:pPr lvl="1" eaLnBrk="1" hangingPunct="1">
              <a:lnSpc>
                <a:spcPct val="90000"/>
              </a:lnSpc>
            </a:pPr>
            <a:r>
              <a:rPr lang="en-US" altLang="zh-CN" dirty="0">
                <a:latin typeface="Calibri" panose="020F0502020204030204" pitchFamily="34" charset="0"/>
              </a:rPr>
              <a:t>Second assumption: </a:t>
            </a:r>
          </a:p>
          <a:p>
            <a:pPr lvl="2" eaLnBrk="1" hangingPunct="1">
              <a:lnSpc>
                <a:spcPct val="90000"/>
              </a:lnSpc>
            </a:pPr>
            <a:r>
              <a:rPr lang="en-US" altLang="zh-CN" dirty="0">
                <a:latin typeface="Calibri" panose="020F0502020204030204" pitchFamily="34" charset="0"/>
              </a:rPr>
              <a:t>Word appearance does not depend on position</a:t>
            </a:r>
          </a:p>
          <a:p>
            <a:pPr lvl="2" eaLnBrk="1" hangingPunct="1">
              <a:lnSpc>
                <a:spcPct val="90000"/>
              </a:lnSpc>
            </a:pPr>
            <a:endParaRPr lang="en-US" altLang="zh-CN" dirty="0">
              <a:latin typeface="Calibri" panose="020F0502020204030204" pitchFamily="34" charset="0"/>
            </a:endParaRPr>
          </a:p>
          <a:p>
            <a:pPr lvl="2" eaLnBrk="1" hangingPunct="1">
              <a:lnSpc>
                <a:spcPct val="90000"/>
              </a:lnSpc>
            </a:pPr>
            <a:endParaRPr lang="en-US" altLang="zh-CN" dirty="0">
              <a:latin typeface="Calibri" panose="020F0502020204030204" pitchFamily="34" charset="0"/>
            </a:endParaRPr>
          </a:p>
          <a:p>
            <a:pPr lvl="2" eaLnBrk="1" hangingPunct="1">
              <a:lnSpc>
                <a:spcPct val="90000"/>
              </a:lnSpc>
            </a:pPr>
            <a:endParaRPr lang="en-US" altLang="zh-CN" sz="3200" dirty="0">
              <a:latin typeface="Calibri" panose="020F0502020204030204" pitchFamily="34" charset="0"/>
            </a:endParaRPr>
          </a:p>
          <a:p>
            <a:pPr lvl="2" eaLnBrk="1" hangingPunct="1">
              <a:lnSpc>
                <a:spcPct val="90000"/>
              </a:lnSpc>
            </a:pPr>
            <a:r>
              <a:rPr lang="en-US" altLang="zh-CN" dirty="0">
                <a:latin typeface="Calibri" panose="020F0502020204030204" pitchFamily="34" charset="0"/>
              </a:rPr>
              <a:t>Just have one multinomial feature predicting all words</a:t>
            </a:r>
          </a:p>
          <a:p>
            <a:endParaRPr lang="en-US" dirty="0"/>
          </a:p>
        </p:txBody>
      </p:sp>
      <p:pic>
        <p:nvPicPr>
          <p:cNvPr id="6" name="Picture 5">
            <a:extLst>
              <a:ext uri="{FF2B5EF4-FFF2-40B4-BE49-F238E27FC236}">
                <a16:creationId xmlns:a16="http://schemas.microsoft.com/office/drawing/2014/main" id="{9E36A021-D5BE-1331-7B49-F5FDEE972EF5}"/>
              </a:ext>
            </a:extLst>
          </p:cNvPr>
          <p:cNvPicPr>
            <a:picLocks noChangeAspect="1"/>
          </p:cNvPicPr>
          <p:nvPr/>
        </p:nvPicPr>
        <p:blipFill>
          <a:blip r:embed="rId3"/>
          <a:stretch>
            <a:fillRect/>
          </a:stretch>
        </p:blipFill>
        <p:spPr>
          <a:xfrm>
            <a:off x="2362200" y="3714750"/>
            <a:ext cx="4038600" cy="584230"/>
          </a:xfrm>
          <a:prstGeom prst="rect">
            <a:avLst/>
          </a:prstGeom>
        </p:spPr>
      </p:pic>
    </p:spTree>
    <p:extLst>
      <p:ext uri="{BB962C8B-B14F-4D97-AF65-F5344CB8AC3E}">
        <p14:creationId xmlns:p14="http://schemas.microsoft.com/office/powerpoint/2010/main" val="4289351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CF51-DDF6-D242-7F92-18E63E5A9ABC}"/>
              </a:ext>
            </a:extLst>
          </p:cNvPr>
          <p:cNvSpPr>
            <a:spLocks noGrp="1"/>
          </p:cNvSpPr>
          <p:nvPr>
            <p:ph type="title"/>
          </p:nvPr>
        </p:nvSpPr>
        <p:spPr>
          <a:xfrm>
            <a:off x="304800" y="0"/>
            <a:ext cx="8534400" cy="666750"/>
          </a:xfrm>
        </p:spPr>
        <p:txBody>
          <a:bodyPr/>
          <a:lstStyle/>
          <a:p>
            <a:r>
              <a:rPr lang="it-IT" sz="2800" b="1" dirty="0"/>
              <a:t>Multivariate Bernoulli    V/s  Multinomial Naive Bayes</a:t>
            </a:r>
            <a:endParaRPr lang="en-US" sz="2800" dirty="0"/>
          </a:p>
        </p:txBody>
      </p:sp>
      <p:sp>
        <p:nvSpPr>
          <p:cNvPr id="3" name="Content Placeholder 2">
            <a:extLst>
              <a:ext uri="{FF2B5EF4-FFF2-40B4-BE49-F238E27FC236}">
                <a16:creationId xmlns:a16="http://schemas.microsoft.com/office/drawing/2014/main" id="{1B86A971-527C-B97A-3527-A94C55563B90}"/>
              </a:ext>
            </a:extLst>
          </p:cNvPr>
          <p:cNvSpPr>
            <a:spLocks noGrp="1"/>
          </p:cNvSpPr>
          <p:nvPr>
            <p:ph idx="1"/>
          </p:nvPr>
        </p:nvSpPr>
        <p:spPr>
          <a:xfrm>
            <a:off x="304800" y="971550"/>
            <a:ext cx="8534400" cy="4076700"/>
          </a:xfrm>
        </p:spPr>
        <p:txBody>
          <a:bodyPr/>
          <a:lstStyle/>
          <a:p>
            <a:r>
              <a:rPr lang="en-US" b="1" dirty="0"/>
              <a:t>Multivariate Bernoulli Naive Bayes</a:t>
            </a:r>
            <a:r>
              <a:rPr lang="en-US" dirty="0"/>
              <a:t>:</a:t>
            </a:r>
          </a:p>
          <a:p>
            <a:pPr lvl="1"/>
            <a:r>
              <a:rPr lang="en-US" sz="1800" dirty="0"/>
              <a:t>This model is used when features can be binary (i.e., they are either present or not). It's suitable for datasets where it's important to capture the presence/absence of a feature.</a:t>
            </a:r>
          </a:p>
          <a:p>
            <a:pPr lvl="1"/>
            <a:r>
              <a:rPr lang="en-US" sz="1800" dirty="0"/>
              <a:t>In image processing, it could be used when the features of interest are simple and binary, such as whether a pixel is above a certain threshold of intensity or not.</a:t>
            </a:r>
          </a:p>
          <a:p>
            <a:r>
              <a:rPr lang="en-US" sz="2400" b="1" dirty="0"/>
              <a:t>Multinomial Naive Bayes</a:t>
            </a:r>
            <a:r>
              <a:rPr lang="en-US" sz="2400" dirty="0"/>
              <a:t>:</a:t>
            </a:r>
          </a:p>
          <a:p>
            <a:r>
              <a:rPr lang="en-US" sz="1800" dirty="0"/>
              <a:t>suited for NLP tasks that involve text data where the frequency of the words is important like </a:t>
            </a:r>
          </a:p>
          <a:p>
            <a:pPr lvl="1"/>
            <a:r>
              <a:rPr lang="en-US" b="1" dirty="0"/>
              <a:t>Text Classification, Spam Filtering, Sentiment Analysis, Topic Modeling, Language Detection, Document Categorization for Information Retrieval</a:t>
            </a:r>
            <a:endParaRPr lang="en-US" dirty="0"/>
          </a:p>
          <a:p>
            <a:endParaRPr lang="en-US" sz="1800" dirty="0"/>
          </a:p>
          <a:p>
            <a:endParaRPr lang="en-US" dirty="0"/>
          </a:p>
          <a:p>
            <a:pPr lvl="1"/>
            <a:endParaRPr lang="en-US" sz="1800" dirty="0"/>
          </a:p>
        </p:txBody>
      </p:sp>
      <p:sp>
        <p:nvSpPr>
          <p:cNvPr id="4" name="Slide Number Placeholder 3">
            <a:extLst>
              <a:ext uri="{FF2B5EF4-FFF2-40B4-BE49-F238E27FC236}">
                <a16:creationId xmlns:a16="http://schemas.microsoft.com/office/drawing/2014/main" id="{A64A18DC-74C9-FF4C-A285-81DD5E4CA87E}"/>
              </a:ext>
            </a:extLst>
          </p:cNvPr>
          <p:cNvSpPr>
            <a:spLocks noGrp="1"/>
          </p:cNvSpPr>
          <p:nvPr>
            <p:ph type="sldNum" sz="quarter" idx="12"/>
          </p:nvPr>
        </p:nvSpPr>
        <p:spPr/>
        <p:txBody>
          <a:bodyPr/>
          <a:lstStyle/>
          <a:p>
            <a:fld id="{10F35DC5-7E65-8247-99AB-4E984F8A921E}" type="slidenum">
              <a:rPr lang="en-US" smtClean="0"/>
              <a:pPr/>
              <a:t>28</a:t>
            </a:fld>
            <a:endParaRPr lang="en-US"/>
          </a:p>
        </p:txBody>
      </p:sp>
    </p:spTree>
    <p:extLst>
      <p:ext uri="{BB962C8B-B14F-4D97-AF65-F5344CB8AC3E}">
        <p14:creationId xmlns:p14="http://schemas.microsoft.com/office/powerpoint/2010/main" val="1334496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304800" y="438150"/>
            <a:ext cx="8686800" cy="914400"/>
          </a:xfrm>
        </p:spPr>
        <p:txBody>
          <a:bodyPr/>
          <a:lstStyle/>
          <a:p>
            <a:r>
              <a:rPr lang="en-US" dirty="0"/>
              <a:t>Multinomial Na</a:t>
            </a:r>
            <a:r>
              <a:rPr lang="fr-FR" dirty="0" err="1"/>
              <a:t>ï</a:t>
            </a:r>
            <a:r>
              <a:rPr lang="en-US" dirty="0" err="1"/>
              <a:t>ve</a:t>
            </a:r>
            <a:r>
              <a:rPr lang="en-US" dirty="0"/>
              <a:t> Bayes Independence Assumptions</a:t>
            </a:r>
            <a:br>
              <a:rPr lang="en-US" dirty="0"/>
            </a:br>
            <a:endParaRPr lang="en-US" sz="2400" b="0" dirty="0"/>
          </a:p>
        </p:txBody>
      </p:sp>
      <p:sp>
        <p:nvSpPr>
          <p:cNvPr id="12" name="Rectangle 3"/>
          <p:cNvSpPr>
            <a:spLocks noGrp="1" noChangeArrowheads="1"/>
          </p:cNvSpPr>
          <p:nvPr>
            <p:ph sz="quarter" idx="1"/>
          </p:nvPr>
        </p:nvSpPr>
        <p:spPr>
          <a:xfrm>
            <a:off x="304800" y="2419350"/>
            <a:ext cx="8686800" cy="259080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pic>
        <p:nvPicPr>
          <p:cNvPr id="3" name="Picture 2">
            <a:extLst>
              <a:ext uri="{FF2B5EF4-FFF2-40B4-BE49-F238E27FC236}">
                <a16:creationId xmlns:a16="http://schemas.microsoft.com/office/drawing/2014/main" id="{2DF761FA-D0EF-193E-FDD8-71268E9EA781}"/>
              </a:ext>
            </a:extLst>
          </p:cNvPr>
          <p:cNvPicPr>
            <a:picLocks noChangeAspect="1"/>
          </p:cNvPicPr>
          <p:nvPr/>
        </p:nvPicPr>
        <p:blipFill>
          <a:blip r:embed="rId3"/>
          <a:stretch>
            <a:fillRect/>
          </a:stretch>
        </p:blipFill>
        <p:spPr>
          <a:xfrm>
            <a:off x="3124200" y="1816061"/>
            <a:ext cx="2736991" cy="755689"/>
          </a:xfrm>
          <a:prstGeom prst="rect">
            <a:avLst/>
          </a:prstGeom>
        </p:spPr>
      </p:pic>
      <p:pic>
        <p:nvPicPr>
          <p:cNvPr id="5" name="Picture 4">
            <a:extLst>
              <a:ext uri="{FF2B5EF4-FFF2-40B4-BE49-F238E27FC236}">
                <a16:creationId xmlns:a16="http://schemas.microsoft.com/office/drawing/2014/main" id="{13427EA6-B658-EC29-1B94-EEC3C0943D0E}"/>
              </a:ext>
            </a:extLst>
          </p:cNvPr>
          <p:cNvPicPr>
            <a:picLocks noChangeAspect="1"/>
          </p:cNvPicPr>
          <p:nvPr/>
        </p:nvPicPr>
        <p:blipFill>
          <a:blip r:embed="rId4"/>
          <a:stretch>
            <a:fillRect/>
          </a:stretch>
        </p:blipFill>
        <p:spPr>
          <a:xfrm>
            <a:off x="1066800" y="4288289"/>
            <a:ext cx="7162800" cy="768389"/>
          </a:xfrm>
          <a:prstGeom prst="rect">
            <a:avLst/>
          </a:prstGeom>
        </p:spPr>
      </p:pic>
      <p:sp>
        <p:nvSpPr>
          <p:cNvPr id="6" name="TextBox 5">
            <a:extLst>
              <a:ext uri="{FF2B5EF4-FFF2-40B4-BE49-F238E27FC236}">
                <a16:creationId xmlns:a16="http://schemas.microsoft.com/office/drawing/2014/main" id="{A3681AF0-1571-2672-FD1E-60562FFC396F}"/>
              </a:ext>
            </a:extLst>
          </p:cNvPr>
          <p:cNvSpPr txBox="1"/>
          <p:nvPr/>
        </p:nvSpPr>
        <p:spPr>
          <a:xfrm>
            <a:off x="457200" y="1034989"/>
            <a:ext cx="8382000" cy="646331"/>
          </a:xfrm>
          <a:prstGeom prst="rect">
            <a:avLst/>
          </a:prstGeom>
          <a:noFill/>
        </p:spPr>
        <p:txBody>
          <a:bodyPr wrap="square" rtlCol="0">
            <a:spAutoFit/>
          </a:bodyPr>
          <a:lstStyle/>
          <a:p>
            <a:pPr marL="285750" indent="-285750">
              <a:buFont typeface="Wingdings" panose="05000000000000000000" pitchFamily="2" charset="2"/>
              <a:buChar char="ü"/>
            </a:pPr>
            <a:r>
              <a:rPr lang="en-US" sz="1800" b="0" dirty="0"/>
              <a:t>we will be learning </a:t>
            </a:r>
            <a:r>
              <a:rPr lang="en-US" sz="1800" b="0" dirty="0" err="1"/>
              <a:t>MultinomialNB</a:t>
            </a:r>
            <a:r>
              <a:rPr lang="en-US" sz="1800" b="0" dirty="0"/>
              <a:t> as it is considered the best for Text Classification</a:t>
            </a:r>
            <a:endParaRPr lang="en-US" sz="1800" dirty="0">
              <a:latin typeface="+mn-lt"/>
            </a:endParaRPr>
          </a:p>
        </p:txBody>
      </p:sp>
    </p:spTree>
    <p:extLst>
      <p:ext uri="{BB962C8B-B14F-4D97-AF65-F5344CB8AC3E}">
        <p14:creationId xmlns:p14="http://schemas.microsoft.com/office/powerpoint/2010/main" val="874898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371600" y="381000"/>
            <a:ext cx="7467600" cy="742950"/>
          </a:xfrm>
        </p:spPr>
        <p:txBody>
          <a:bodyPr wrap="square" anchor="b">
            <a:normAutofit/>
          </a:bodyPr>
          <a:lstStyle/>
          <a:p>
            <a:r>
              <a:rPr lang="en-US" dirty="0"/>
              <a:t>Is this spam?</a:t>
            </a:r>
          </a:p>
        </p:txBody>
      </p:sp>
      <p:pic>
        <p:nvPicPr>
          <p:cNvPr id="9" name="Content Placeholder 8">
            <a:extLst>
              <a:ext uri="{FF2B5EF4-FFF2-40B4-BE49-F238E27FC236}">
                <a16:creationId xmlns:a16="http://schemas.microsoft.com/office/drawing/2014/main" id="{38F1149A-7D5A-E7D3-FBB3-F047C2B75EA3}"/>
              </a:ext>
            </a:extLst>
          </p:cNvPr>
          <p:cNvPicPr>
            <a:picLocks noGrp="1" noChangeAspect="1"/>
          </p:cNvPicPr>
          <p:nvPr>
            <p:ph idx="1"/>
          </p:nvPr>
        </p:nvPicPr>
        <p:blipFill>
          <a:blip r:embed="rId3"/>
          <a:stretch>
            <a:fillRect/>
          </a:stretch>
        </p:blipFill>
        <p:spPr>
          <a:xfrm>
            <a:off x="618145" y="1200150"/>
            <a:ext cx="7003205" cy="3486150"/>
          </a:xfrm>
          <a:noFill/>
        </p:spPr>
      </p:pic>
      <p:sp>
        <p:nvSpPr>
          <p:cNvPr id="22535" name="Slide Number Placeholder 3">
            <a:extLst>
              <a:ext uri="{FF2B5EF4-FFF2-40B4-BE49-F238E27FC236}">
                <a16:creationId xmlns:a16="http://schemas.microsoft.com/office/drawing/2014/main" id="{769A12C6-1062-EF69-D602-A590AF05BB9B}"/>
              </a:ext>
            </a:extLst>
          </p:cNvPr>
          <p:cNvSpPr>
            <a:spLocks noGrp="1"/>
          </p:cNvSpPr>
          <p:nvPr>
            <p:ph type="sldNum" sz="quarter" idx="12"/>
          </p:nvPr>
        </p:nvSpPr>
        <p:spPr>
          <a:xfrm>
            <a:off x="304800" y="4705350"/>
            <a:ext cx="1981200" cy="342900"/>
          </a:xfrm>
        </p:spPr>
        <p:txBody>
          <a:bodyPr/>
          <a:lstStyle/>
          <a:p>
            <a:pPr>
              <a:spcAft>
                <a:spcPts val="600"/>
              </a:spcAft>
            </a:pPr>
            <a:fld id="{10F35DC5-7E65-8247-99AB-4E984F8A921E}" type="slidenum">
              <a:rPr lang="en-US"/>
              <a:pPr>
                <a:spcAft>
                  <a:spcPts val="600"/>
                </a:spcAft>
              </a:pPr>
              <a:t>3</a:t>
            </a:fld>
            <a:endParaRPr lang="en-US"/>
          </a:p>
        </p:txBody>
      </p:sp>
    </p:spTree>
    <p:extLst>
      <p:ext uri="{BB962C8B-B14F-4D97-AF65-F5344CB8AC3E}">
        <p14:creationId xmlns:p14="http://schemas.microsoft.com/office/powerpoint/2010/main" val="397106192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dirty="0"/>
              <a:t>Multinomial Na</a:t>
            </a:r>
            <a:r>
              <a:rPr lang="fr-FR" dirty="0" err="1"/>
              <a:t>ï</a:t>
            </a:r>
            <a:r>
              <a:rPr lang="en-US" dirty="0" err="1"/>
              <a:t>ve</a:t>
            </a:r>
            <a:r>
              <a:rPr lang="en-US" dirty="0"/>
              <a:t> Bayes Classifier</a:t>
            </a:r>
          </a:p>
        </p:txBody>
      </p:sp>
      <p:graphicFrame>
        <p:nvGraphicFramePr>
          <p:cNvPr id="10" name="Object 3"/>
          <p:cNvGraphicFramePr>
            <a:graphicFrameLocks noChangeAspect="1"/>
          </p:cNvGraphicFramePr>
          <p:nvPr>
            <p:extLst>
              <p:ext uri="{D42A27DB-BD31-4B8C-83A1-F6EECF244321}">
                <p14:modId xmlns:p14="http://schemas.microsoft.com/office/powerpoint/2010/main" val="359395911"/>
              </p:ext>
            </p:extLst>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0" name=""/>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4004451346"/>
              </p:ext>
            </p:extLst>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name="Equation" r:id="rId4" imgW="1828800" imgH="368300" progId="Equation.3">
                  <p:embed/>
                </p:oleObj>
              </mc:Choice>
              <mc:Fallback>
                <p:oleObj name="Equation" r:id="rId4" imgW="1828800" imgH="368300" progId="Equation.3">
                  <p:embed/>
                  <p:pic>
                    <p:nvPicPr>
                      <p:cNvPr id="0" name=""/>
                      <p:cNvPicPr>
                        <a:picLocks noChangeAspect="1" noChangeArrowheads="1"/>
                      </p:cNvPicPr>
                      <p:nvPr/>
                    </p:nvPicPr>
                    <p:blipFill>
                      <a:blip r:embed="rId5"/>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6272809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dirty="0"/>
              <a:t>Applying Multinomial Naive Bayes Classifiers to Text Classification</a:t>
            </a:r>
          </a:p>
        </p:txBody>
      </p:sp>
      <p:graphicFrame>
        <p:nvGraphicFramePr>
          <p:cNvPr id="5" name="Object 2"/>
          <p:cNvGraphicFramePr>
            <a:graphicFrameLocks noChangeAspect="1"/>
          </p:cNvGraphicFramePr>
          <p:nvPr>
            <p:extLst>
              <p:ext uri="{D42A27DB-BD31-4B8C-83A1-F6EECF244321}">
                <p14:modId xmlns:p14="http://schemas.microsoft.com/office/powerpoint/2010/main" val="4214424164"/>
              </p:ext>
            </p:extLst>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0" name=""/>
                      <p:cNvPicPr>
                        <a:picLocks noChangeAspect="1" noChangeArrowheads="1"/>
                      </p:cNvPicPr>
                      <p:nvPr/>
                    </p:nvPicPr>
                    <p:blipFill>
                      <a:blip r:embed="rId3"/>
                      <a:srcRect/>
                      <a:stretch>
                        <a:fillRect/>
                      </a:stretch>
                    </p:blipFill>
                    <p:spPr bwMode="auto">
                      <a:xfrm>
                        <a:off x="1524000" y="3028950"/>
                        <a:ext cx="6045200" cy="1103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685801" y="1581150"/>
            <a:ext cx="7620000" cy="954107"/>
          </a:xfrm>
          <a:prstGeom prst="rect">
            <a:avLst/>
          </a:prstGeom>
          <a:noFill/>
        </p:spPr>
        <p:txBody>
          <a:bodyPr wrap="square" rtlCol="0">
            <a:spAutoFit/>
          </a:bodyPr>
          <a:lstStyle/>
          <a:p>
            <a:pPr eaLnBrk="1" hangingPunct="1"/>
            <a:r>
              <a:rPr lang="en-US" sz="2800" dirty="0">
                <a:latin typeface="Times New Roman" charset="0"/>
              </a:rPr>
              <a:t>positions </a:t>
            </a:r>
            <a:r>
              <a:rPr lang="en-US" sz="2800" dirty="0">
                <a:latin typeface="Calibri" charset="0"/>
                <a:sym typeface="Symbol" charset="0"/>
              </a:rPr>
              <a:t> all word positions in test document      			</a:t>
            </a:r>
            <a:endParaRPr lang="en-US" sz="2800" i="1" dirty="0">
              <a:latin typeface="Times New Roman" charset="0"/>
            </a:endParaRPr>
          </a:p>
        </p:txBody>
      </p:sp>
    </p:spTree>
    <p:extLst>
      <p:ext uri="{BB962C8B-B14F-4D97-AF65-F5344CB8AC3E}">
        <p14:creationId xmlns:p14="http://schemas.microsoft.com/office/powerpoint/2010/main" val="21608980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type="body"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extLst>
              <p:ext uri="{D42A27DB-BD31-4B8C-83A1-F6EECF244321}">
                <p14:modId xmlns:p14="http://schemas.microsoft.com/office/powerpoint/2010/main" val="3340180986"/>
              </p:ext>
            </p:extLst>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name="Equation" r:id="rId3" imgW="1739900" imgH="584200" progId="Equation.3">
                  <p:embed/>
                </p:oleObj>
              </mc:Choice>
              <mc:Fallback>
                <p:oleObj name="Equation" r:id="rId3" imgW="1739900" imgH="584200" progId="Equation.3">
                  <p:embed/>
                  <p:pic>
                    <p:nvPicPr>
                      <p:cNvPr id="0" name=""/>
                      <p:cNvPicPr>
                        <a:picLocks noChangeAspect="1" noChangeArrowheads="1"/>
                      </p:cNvPicPr>
                      <p:nvPr/>
                    </p:nvPicPr>
                    <p:blipFill>
                      <a:blip r:embed="rId4"/>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extLst>
              <p:ext uri="{D42A27DB-BD31-4B8C-83A1-F6EECF244321}">
                <p14:modId xmlns:p14="http://schemas.microsoft.com/office/powerpoint/2010/main" val="2350214483"/>
              </p:ext>
            </p:extLst>
          </p:nvPr>
        </p:nvGraphicFramePr>
        <p:xfrm>
          <a:off x="3009519" y="2592954"/>
          <a:ext cx="3524249" cy="980695"/>
        </p:xfrm>
        <a:graphic>
          <a:graphicData uri="http://schemas.openxmlformats.org/presentationml/2006/ole">
            <mc:AlternateContent xmlns:mc="http://schemas.openxmlformats.org/markup-compatibility/2006">
              <mc:Choice xmlns:v="urn:schemas-microsoft-com:vml" Requires="v">
                <p:oleObj name="Equation" r:id="rId5" imgW="1587500" imgH="444500" progId="Equation.3">
                  <p:embed/>
                </p:oleObj>
              </mc:Choice>
              <mc:Fallback>
                <p:oleObj name="Equation" r:id="rId5" imgW="1587500" imgH="444500" progId="Equation.3">
                  <p:embed/>
                  <p:pic>
                    <p:nvPicPr>
                      <p:cNvPr id="0" name=""/>
                      <p:cNvPicPr>
                        <a:picLocks noChangeAspect="1" noChangeArrowheads="1"/>
                      </p:cNvPicPr>
                      <p:nvPr/>
                    </p:nvPicPr>
                    <p:blipFill>
                      <a:blip r:embed="rId6"/>
                      <a:srcRect/>
                      <a:stretch>
                        <a:fillRect/>
                      </a:stretch>
                    </p:blipFill>
                    <p:spPr bwMode="auto">
                      <a:xfrm>
                        <a:off x="3009519" y="2592954"/>
                        <a:ext cx="3524249" cy="98069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3297703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02895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Parameter estimation</a:t>
            </a: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414023520"/>
              </p:ext>
            </p:extLst>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name="Equation" r:id="rId3" imgW="1739900" imgH="584200" progId="Equation.3">
                  <p:embed/>
                </p:oleObj>
              </mc:Choice>
              <mc:Fallback>
                <p:oleObj name="Equation" r:id="rId3" imgW="1739900" imgH="584200" progId="Equation.3">
                  <p:embed/>
                  <p:pic>
                    <p:nvPicPr>
                      <p:cNvPr id="0" name=""/>
                      <p:cNvPicPr>
                        <a:picLocks noChangeAspect="1" noChangeArrowheads="1"/>
                      </p:cNvPicPr>
                      <p:nvPr/>
                    </p:nvPicPr>
                    <p:blipFill>
                      <a:blip r:embed="rId4"/>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506860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457200" y="1428750"/>
            <a:ext cx="8077200" cy="1771650"/>
          </a:xfrm>
        </p:spPr>
        <p:txBody>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dirty="0">
              <a:latin typeface="Calibri" charset="0"/>
              <a:ea typeface="ＭＳ Ｐゴシック" charset="0"/>
            </a:endParaRPr>
          </a:p>
          <a:p>
            <a:pPr lvl="1" eaLnBrk="1" hangingPunct="1">
              <a:lnSpc>
                <a:spcPct val="90000"/>
              </a:lnSpc>
            </a:pPr>
            <a:endParaRPr lang="en-US" dirty="0">
              <a:latin typeface="Calibri" charset="0"/>
              <a:ea typeface="ＭＳ Ｐゴシック" charset="0"/>
            </a:endParaRPr>
          </a:p>
          <a:p>
            <a:pPr marL="0" indent="0" eaLnBrk="1" hangingPunct="1">
              <a:lnSpc>
                <a:spcPct val="90000"/>
              </a:lnSpc>
              <a:buNone/>
            </a:pPr>
            <a:endParaRPr lang="en-US" dirty="0">
              <a:latin typeface="Calibri" charset="0"/>
              <a:ea typeface="ＭＳ Ｐゴシック" charset="0"/>
            </a:endParaRPr>
          </a:p>
          <a:p>
            <a:pPr marL="0" indent="0" eaLnBrk="1" hangingPunct="1">
              <a:lnSpc>
                <a:spcPct val="90000"/>
              </a:lnSpc>
              <a:buNone/>
            </a:pPr>
            <a:endParaRPr lang="en-US" sz="600"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extLst>
              <p:ext uri="{D42A27DB-BD31-4B8C-83A1-F6EECF244321}">
                <p14:modId xmlns:p14="http://schemas.microsoft.com/office/powerpoint/2010/main" val="2028936193"/>
              </p:ext>
            </p:extLst>
          </p:nvPr>
        </p:nvGraphicFramePr>
        <p:xfrm>
          <a:off x="1828800" y="2370138"/>
          <a:ext cx="5508625" cy="854075"/>
        </p:xfrm>
        <a:graphic>
          <a:graphicData uri="http://schemas.openxmlformats.org/presentationml/2006/ole">
            <mc:AlternateContent xmlns:mc="http://schemas.openxmlformats.org/markup-compatibility/2006">
              <mc:Choice xmlns:v="urn:schemas-microsoft-com:vml" Requires="v">
                <p:oleObj name="Equation" r:id="rId3" imgW="3683000" imgH="571500" progId="Equation.3">
                  <p:embed/>
                </p:oleObj>
              </mc:Choice>
              <mc:Fallback>
                <p:oleObj name="Equation" r:id="rId3" imgW="3683000" imgH="571500" progId="Equation.3">
                  <p:embed/>
                  <p:pic>
                    <p:nvPicPr>
                      <p:cNvPr id="0" name=""/>
                      <p:cNvPicPr>
                        <a:picLocks noChangeAspect="1" noChangeArrowheads="1"/>
                      </p:cNvPicPr>
                      <p:nvPr/>
                    </p:nvPicPr>
                    <p:blipFill>
                      <a:blip r:embed="rId4"/>
                      <a:srcRect/>
                      <a:stretch>
                        <a:fillRect/>
                      </a:stretch>
                    </p:blipFill>
                    <p:spPr bwMode="auto">
                      <a:xfrm>
                        <a:off x="1828800" y="2370138"/>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extLst>
              <p:ext uri="{D42A27DB-BD31-4B8C-83A1-F6EECF244321}">
                <p14:modId xmlns:p14="http://schemas.microsoft.com/office/powerpoint/2010/main" val="910014982"/>
              </p:ext>
            </p:extLst>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name="Equation" r:id="rId5" imgW="1968500" imgH="292100" progId="Equation.3">
                  <p:embed/>
                </p:oleObj>
              </mc:Choice>
              <mc:Fallback>
                <p:oleObj name="Equation" r:id="rId5" imgW="1968500" imgH="292100" progId="Equation.3">
                  <p:embed/>
                  <p:pic>
                    <p:nvPicPr>
                      <p:cNvPr id="0" name=""/>
                      <p:cNvPicPr>
                        <a:picLocks noChangeAspect="1" noChangeArrowheads="1"/>
                      </p:cNvPicPr>
                      <p:nvPr/>
                    </p:nvPicPr>
                    <p:blipFill>
                      <a:blip r:embed="rId6"/>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383828327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dirty="0"/>
              <a:t>Multinomial Naïve Bayes: Learning</a:t>
            </a:r>
          </a:p>
        </p:txBody>
      </p:sp>
      <p:sp>
        <p:nvSpPr>
          <p:cNvPr id="52230" name="Rectangle 4"/>
          <p:cNvSpPr>
            <a:spLocks noGrp="1" noChangeArrowheads="1"/>
          </p:cNvSpPr>
          <p:nvPr>
            <p:ph sz="quarter" idx="1"/>
          </p:nvPr>
        </p:nvSpPr>
        <p:spPr>
          <a:xfrm>
            <a:off x="152400" y="2132543"/>
            <a:ext cx="4572000" cy="2649007"/>
          </a:xfrm>
        </p:spPr>
        <p:txBody>
          <a:bodyPr/>
          <a:lstStyle/>
          <a:p>
            <a:pPr>
              <a:lnSpc>
                <a:spcPct val="90000"/>
              </a:lnSpc>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lnSpc>
                <a:spcPct val="90000"/>
              </a:lnSpc>
            </a:pPr>
            <a:r>
              <a:rPr lang="en-US" sz="2000" dirty="0">
                <a:latin typeface="Calibri"/>
                <a:cs typeface="Calibri"/>
              </a:rPr>
              <a:t>For each </a:t>
            </a:r>
            <a:r>
              <a:rPr lang="en-US" sz="2000" i="1" dirty="0" err="1">
                <a:latin typeface="Calibri"/>
                <a:cs typeface="Calibri"/>
              </a:rPr>
              <a:t>c</a:t>
            </a:r>
            <a:r>
              <a:rPr lang="en-US" sz="2000" i="1" baseline="-25000" dirty="0" err="1">
                <a:latin typeface="Calibri"/>
                <a:cs typeface="Calibri"/>
              </a:rPr>
              <a:t>j</a:t>
            </a:r>
            <a:r>
              <a:rPr lang="en-US" sz="2000" i="1" baseline="-25000" dirty="0">
                <a:latin typeface="Calibri"/>
                <a:cs typeface="Calibri"/>
              </a:rPr>
              <a:t> </a:t>
            </a:r>
            <a:r>
              <a:rPr lang="en-US" sz="2000" dirty="0">
                <a:latin typeface="Calibri"/>
                <a:cs typeface="Calibri"/>
              </a:rPr>
              <a:t>in </a:t>
            </a:r>
            <a:r>
              <a:rPr lang="en-US" sz="2000" i="1" dirty="0">
                <a:latin typeface="Calibri"/>
                <a:cs typeface="Calibri"/>
              </a:rPr>
              <a:t>C</a:t>
            </a:r>
            <a:r>
              <a:rPr lang="en-US" sz="2000" dirty="0">
                <a:latin typeface="Calibri"/>
                <a:cs typeface="Calibri"/>
              </a:rPr>
              <a:t> do</a:t>
            </a:r>
          </a:p>
          <a:p>
            <a:pPr marL="800100" lvl="2" indent="0">
              <a:lnSpc>
                <a:spcPct val="90000"/>
              </a:lnSpc>
              <a:buNone/>
            </a:pPr>
            <a:r>
              <a:rPr lang="en-US" i="1" dirty="0">
                <a:latin typeface="Calibri"/>
                <a:cs typeface="Calibri"/>
              </a:rPr>
              <a:t> </a:t>
            </a:r>
            <a:r>
              <a:rPr lang="en-US" i="1" dirty="0" err="1">
                <a:latin typeface="Calibri"/>
                <a:cs typeface="Calibri"/>
              </a:rPr>
              <a:t>docs</a:t>
            </a:r>
            <a:r>
              <a:rPr lang="en-US" i="1" baseline="-25000" dirty="0" err="1">
                <a:latin typeface="Calibri"/>
                <a:cs typeface="Calibri"/>
              </a:rPr>
              <a:t>j</a:t>
            </a:r>
            <a:r>
              <a:rPr lang="en-US" i="1" dirty="0">
                <a:latin typeface="Calibri"/>
                <a:cs typeface="Calibri"/>
              </a:rPr>
              <a:t> </a:t>
            </a:r>
            <a:r>
              <a:rPr lang="en-US" dirty="0">
                <a:latin typeface="Calibri"/>
                <a:cs typeface="Calibri"/>
                <a:sym typeface="Symbol" charset="2"/>
              </a:rPr>
              <a:t></a:t>
            </a:r>
            <a:r>
              <a:rPr lang="en-US" i="1" dirty="0">
                <a:latin typeface="Calibri"/>
                <a:cs typeface="Calibri"/>
                <a:sym typeface="Symbol" charset="2"/>
              </a:rPr>
              <a:t> </a:t>
            </a:r>
            <a:r>
              <a:rPr lang="en-US" dirty="0">
                <a:latin typeface="Calibri"/>
                <a:cs typeface="Calibri"/>
                <a:sym typeface="Symbol" charset="2"/>
              </a:rPr>
              <a:t>all docs with  class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a:p>
            <a:pPr>
              <a:spcBef>
                <a:spcPts val="0"/>
              </a:spcBef>
            </a:pPr>
            <a:endParaRPr lang="en-US" sz="2200" dirty="0">
              <a:latin typeface="Calibri"/>
              <a:cs typeface="Calibri"/>
            </a:endParaRPr>
          </a:p>
        </p:txBody>
      </p:sp>
      <p:graphicFrame>
        <p:nvGraphicFramePr>
          <p:cNvPr id="52226" name="Object 2"/>
          <p:cNvGraphicFramePr>
            <a:graphicFrameLocks noChangeAspect="1"/>
          </p:cNvGraphicFramePr>
          <p:nvPr>
            <p:extLst>
              <p:ext uri="{D42A27DB-BD31-4B8C-83A1-F6EECF244321}">
                <p14:modId xmlns:p14="http://schemas.microsoft.com/office/powerpoint/2010/main" val="1052552574"/>
              </p:ext>
            </p:extLst>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3" imgW="1981200" imgH="431800" progId="Equation.3">
                  <p:embed/>
                </p:oleObj>
              </mc:Choice>
              <mc:Fallback>
                <p:oleObj name="Equation" r:id="rId3" imgW="1981200" imgH="431800" progId="Equation.3">
                  <p:embed/>
                  <p:pic>
                    <p:nvPicPr>
                      <p:cNvPr id="0" name=""/>
                      <p:cNvPicPr>
                        <a:picLocks noChangeAspect="1" noChangeArrowheads="1"/>
                      </p:cNvPicPr>
                      <p:nvPr/>
                    </p:nvPicPr>
                    <p:blipFill>
                      <a:blip r:embed="rId4"/>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extLst>
              <p:ext uri="{D42A27DB-BD31-4B8C-83A1-F6EECF244321}">
                <p14:modId xmlns:p14="http://schemas.microsoft.com/office/powerpoint/2010/main" val="3549097549"/>
              </p:ext>
            </p:extLst>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name="Equation" r:id="rId5" imgW="1752600" imgH="406400" progId="Equation.3">
                  <p:embed/>
                </p:oleObj>
              </mc:Choice>
              <mc:Fallback>
                <p:oleObj name="Equation" r:id="rId5" imgW="1752600" imgH="406400" progId="Equation.3">
                  <p:embed/>
                  <p:pic>
                    <p:nvPicPr>
                      <p:cNvPr id="0" name=""/>
                      <p:cNvPicPr>
                        <a:picLocks noChangeAspect="1" noChangeArrowheads="1"/>
                      </p:cNvPicPr>
                      <p:nvPr/>
                    </p:nvPicPr>
                    <p:blipFill>
                      <a:blip r:embed="rId6"/>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w</a:t>
            </a:r>
            <a:r>
              <a:rPr lang="en-US" sz="2200" i="1" baseline="-25000" dirty="0" err="1">
                <a:latin typeface="Calibri"/>
                <a:cs typeface="Calibri"/>
              </a:rPr>
              <a:t>k</a:t>
            </a:r>
            <a:r>
              <a:rPr lang="en-US" sz="2200" i="1" dirty="0">
                <a:latin typeface="Calibri"/>
                <a:cs typeface="Calibri"/>
              </a:rPr>
              <a:t> </a:t>
            </a:r>
            <a:r>
              <a:rPr lang="en-US" sz="2200" dirty="0">
                <a:latin typeface="Calibri"/>
                <a:cs typeface="Calibri"/>
              </a:rPr>
              <a:t>|</a:t>
            </a:r>
            <a:r>
              <a:rPr lang="en-US" sz="2200" i="1" dirty="0">
                <a:latin typeface="Calibri"/>
                <a:cs typeface="Calibri"/>
              </a:rPr>
              <a:t> </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spcBef>
                <a:spcPts val="0"/>
              </a:spcBef>
            </a:pP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single doc containing all </a:t>
            </a:r>
            <a:r>
              <a:rPr lang="en-US" i="1" dirty="0" err="1">
                <a:latin typeface="Calibri"/>
                <a:ea typeface="ＭＳ Ｐゴシック" charset="-128"/>
                <a:cs typeface="Calibri"/>
              </a:rPr>
              <a:t>docs</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a:p>
            <a:pPr lvl="1">
              <a:spcBef>
                <a:spcPts val="0"/>
              </a:spcBef>
            </a:pPr>
            <a:r>
              <a:rPr lang="en-US" dirty="0">
                <a:latin typeface="Calibri"/>
                <a:ea typeface="ＭＳ Ｐゴシック" charset="-128"/>
                <a:cs typeface="Calibri"/>
              </a:rPr>
              <a:t>For</a:t>
            </a:r>
            <a:r>
              <a:rPr lang="en-US" i="1" baseline="-25000" dirty="0">
                <a:latin typeface="Calibri"/>
                <a:ea typeface="ＭＳ Ｐゴシック" charset="-128"/>
                <a:cs typeface="Calibri"/>
              </a:rPr>
              <a:t> </a:t>
            </a:r>
            <a:r>
              <a:rPr lang="en-US" dirty="0">
                <a:latin typeface="Calibri"/>
                <a:ea typeface="ＭＳ Ｐゴシック" charset="-128"/>
                <a:cs typeface="Calibri"/>
              </a:rPr>
              <a:t>each word </a:t>
            </a:r>
            <a:r>
              <a:rPr lang="en-US" i="1" dirty="0" err="1">
                <a:latin typeface="Calibri"/>
                <a:ea typeface="ＭＳ Ｐゴシック" charset="-128"/>
                <a:cs typeface="Calibri"/>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a:latin typeface="Calibri"/>
                <a:ea typeface="ＭＳ Ｐゴシック" charset="-128"/>
                <a:cs typeface="Calibri"/>
              </a:rPr>
              <a:t>Vocabulary</a:t>
            </a:r>
          </a:p>
          <a:p>
            <a:pPr marL="800100" lvl="2" indent="0">
              <a:spcBef>
                <a:spcPts val="0"/>
              </a:spcBef>
              <a:buNone/>
            </a:pPr>
            <a:r>
              <a:rPr lang="en-US" i="1" dirty="0">
                <a:latin typeface="Calibri"/>
                <a:ea typeface="ＭＳ Ｐゴシック" charset="-128"/>
                <a:cs typeface="Calibri"/>
              </a:rPr>
              <a:t>    </a:t>
            </a:r>
            <a:r>
              <a:rPr lang="en-US" i="1" dirty="0" err="1">
                <a:latin typeface="Calibri"/>
                <a:ea typeface="ＭＳ Ｐゴシック" charset="-128"/>
                <a:cs typeface="Calibri"/>
              </a:rPr>
              <a:t>n</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 of occurrences of </a:t>
            </a:r>
            <a:r>
              <a:rPr lang="en-US" i="1" dirty="0" err="1">
                <a:latin typeface="Calibri"/>
                <a:ea typeface="ＭＳ Ｐゴシック" charset="-128"/>
                <a:cs typeface="Calibri"/>
                <a:sym typeface="Symbol" charset="2"/>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200" dirty="0">
                <a:latin typeface="Calibri" charset="0"/>
              </a:rPr>
              <a:t>From training corpus, extract </a:t>
            </a:r>
            <a:r>
              <a:rPr lang="en-US" sz="2200" i="1" dirty="0">
                <a:latin typeface="Times New Roman" charset="0"/>
              </a:rPr>
              <a:t>Vocabulary</a:t>
            </a:r>
            <a:endParaRPr lang="en-US" sz="2200" dirty="0">
              <a:latin typeface="Calibri" charset="0"/>
            </a:endParaRPr>
          </a:p>
        </p:txBody>
      </p:sp>
    </p:spTree>
    <p:extLst>
      <p:ext uri="{BB962C8B-B14F-4D97-AF65-F5344CB8AC3E}">
        <p14:creationId xmlns:p14="http://schemas.microsoft.com/office/powerpoint/2010/main" val="556939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4F70F7-1124-DE21-8C7D-9AA929CA80A3}"/>
              </a:ext>
            </a:extLst>
          </p:cNvPr>
          <p:cNvSpPr>
            <a:spLocks noGrp="1"/>
          </p:cNvSpPr>
          <p:nvPr>
            <p:ph type="sldNum" sz="quarter" idx="12"/>
          </p:nvPr>
        </p:nvSpPr>
        <p:spPr/>
        <p:txBody>
          <a:bodyPr/>
          <a:lstStyle/>
          <a:p>
            <a:fld id="{03BC7101-16EA-C942-850C-355264FDE9E8}" type="slidenum">
              <a:rPr lang="en-US" smtClean="0"/>
              <a:pPr/>
              <a:t>36</a:t>
            </a:fld>
            <a:endParaRPr lang="en-US"/>
          </a:p>
        </p:txBody>
      </p:sp>
      <p:pic>
        <p:nvPicPr>
          <p:cNvPr id="5" name="Picture 4">
            <a:extLst>
              <a:ext uri="{FF2B5EF4-FFF2-40B4-BE49-F238E27FC236}">
                <a16:creationId xmlns:a16="http://schemas.microsoft.com/office/drawing/2014/main" id="{69DE152F-40F8-B75F-CB06-E1DFB118B191}"/>
              </a:ext>
            </a:extLst>
          </p:cNvPr>
          <p:cNvPicPr>
            <a:picLocks noChangeAspect="1"/>
          </p:cNvPicPr>
          <p:nvPr/>
        </p:nvPicPr>
        <p:blipFill>
          <a:blip r:embed="rId3"/>
          <a:stretch>
            <a:fillRect/>
          </a:stretch>
        </p:blipFill>
        <p:spPr>
          <a:xfrm>
            <a:off x="457200" y="209550"/>
            <a:ext cx="8382000" cy="4724400"/>
          </a:xfrm>
          <a:prstGeom prst="rect">
            <a:avLst/>
          </a:prstGeom>
        </p:spPr>
      </p:pic>
    </p:spTree>
    <p:extLst>
      <p:ext uri="{BB962C8B-B14F-4D97-AF65-F5344CB8AC3E}">
        <p14:creationId xmlns:p14="http://schemas.microsoft.com/office/powerpoint/2010/main" val="2552678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C7E3-83E2-23DA-6A22-06EC51FC7A0F}"/>
              </a:ext>
            </a:extLst>
          </p:cNvPr>
          <p:cNvSpPr>
            <a:spLocks noGrp="1"/>
          </p:cNvSpPr>
          <p:nvPr>
            <p:ph type="title"/>
          </p:nvPr>
        </p:nvSpPr>
        <p:spPr>
          <a:xfrm>
            <a:off x="1371600" y="381000"/>
            <a:ext cx="7467600" cy="742950"/>
          </a:xfrm>
        </p:spPr>
        <p:txBody>
          <a:bodyPr vert="horz" wrap="square" lIns="91440" tIns="45720" rIns="91440" bIns="45720" numCol="1" anchor="b" anchorCtr="0" compatLnSpc="1">
            <a:prstTxWarp prst="textNoShape">
              <a:avLst/>
            </a:prstTxWarp>
            <a:normAutofit/>
          </a:bodyPr>
          <a:lstStyle/>
          <a:p>
            <a:r>
              <a:rPr lang="en-US" b="1" dirty="0">
                <a:latin typeface="+mj-lt"/>
                <a:ea typeface="ＭＳ Ｐゴシック" pitchFamily="-65" charset="-128"/>
                <a:cs typeface="ＭＳ Ｐゴシック" pitchFamily="-65" charset="-128"/>
              </a:rPr>
              <a:t>The Zero frequency problem:</a:t>
            </a:r>
          </a:p>
        </p:txBody>
      </p:sp>
      <p:sp>
        <p:nvSpPr>
          <p:cNvPr id="13" name="TextBox 12">
            <a:extLst>
              <a:ext uri="{FF2B5EF4-FFF2-40B4-BE49-F238E27FC236}">
                <a16:creationId xmlns:a16="http://schemas.microsoft.com/office/drawing/2014/main" id="{4F92489C-92C3-5441-EA2C-7E7051998D72}"/>
              </a:ext>
            </a:extLst>
          </p:cNvPr>
          <p:cNvSpPr txBox="1"/>
          <p:nvPr/>
        </p:nvSpPr>
        <p:spPr bwMode="auto">
          <a:xfrm>
            <a:off x="304800" y="1352550"/>
            <a:ext cx="78486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marL="342900" indent="-342900">
              <a:lnSpc>
                <a:spcPct val="90000"/>
              </a:lnSpc>
              <a:spcBef>
                <a:spcPct val="20000"/>
              </a:spcBef>
              <a:buClr>
                <a:srgbClr val="CC0000"/>
              </a:buClr>
              <a:buFont typeface="Times" charset="0"/>
              <a:buChar char="•"/>
            </a:pPr>
            <a:r>
              <a:rPr lang="en-US" sz="2200" dirty="0">
                <a:latin typeface="+mn-lt"/>
                <a:ea typeface="ＭＳ Ｐゴシック" pitchFamily="-65" charset="-128"/>
              </a:rPr>
              <a:t>If an individual class label is missing, then the frequency-based probability estimate will be zero. And we will get a zero when all the probabilities are multiplied.</a:t>
            </a:r>
          </a:p>
          <a:p>
            <a:pPr marL="342900" indent="-342900">
              <a:lnSpc>
                <a:spcPct val="90000"/>
              </a:lnSpc>
              <a:spcBef>
                <a:spcPct val="20000"/>
              </a:spcBef>
              <a:buClr>
                <a:srgbClr val="CC0000"/>
              </a:buClr>
              <a:buFont typeface="Times" charset="0"/>
              <a:buChar char="•"/>
            </a:pPr>
            <a:endParaRPr lang="en-US" sz="2200" dirty="0">
              <a:latin typeface="+mn-lt"/>
              <a:ea typeface="ＭＳ Ｐゴシック" pitchFamily="-65" charset="-128"/>
            </a:endParaRPr>
          </a:p>
          <a:p>
            <a:pPr marL="342900" indent="-342900">
              <a:lnSpc>
                <a:spcPct val="90000"/>
              </a:lnSpc>
              <a:spcBef>
                <a:spcPct val="20000"/>
              </a:spcBef>
              <a:buClr>
                <a:srgbClr val="CC0000"/>
              </a:buClr>
              <a:buFont typeface="Times" charset="0"/>
              <a:buChar char="•"/>
            </a:pPr>
            <a:r>
              <a:rPr lang="en-US" sz="2200" dirty="0">
                <a:latin typeface="+mn-lt"/>
                <a:ea typeface="ＭＳ Ｐゴシック" pitchFamily="-65" charset="-128"/>
              </a:rPr>
              <a:t>In our above example, if the word ‘office’ is missing from the list of words in spam, whenever we see a new email that consists of the word ‘office’ it will always be considered a ham, no matter how ‘spammy’ the other words are.</a:t>
            </a:r>
          </a:p>
        </p:txBody>
      </p:sp>
      <p:sp>
        <p:nvSpPr>
          <p:cNvPr id="3" name="Slide Number Placeholder 2">
            <a:extLst>
              <a:ext uri="{FF2B5EF4-FFF2-40B4-BE49-F238E27FC236}">
                <a16:creationId xmlns:a16="http://schemas.microsoft.com/office/drawing/2014/main" id="{971E428E-8D59-2205-0A42-D17C0EE2E1CA}"/>
              </a:ext>
            </a:extLst>
          </p:cNvPr>
          <p:cNvSpPr>
            <a:spLocks noGrp="1"/>
          </p:cNvSpPr>
          <p:nvPr>
            <p:ph type="sldNum" sz="quarter" idx="12"/>
          </p:nvPr>
        </p:nvSpPr>
        <p:spPr>
          <a:xfrm>
            <a:off x="304800" y="4705350"/>
            <a:ext cx="1981200" cy="342900"/>
          </a:xfrm>
        </p:spPr>
        <p:txBody>
          <a:bodyPr vert="horz" wrap="square" lIns="91440" tIns="45720" rIns="91440" bIns="45720" numCol="1" anchor="t" anchorCtr="0" compatLnSpc="1">
            <a:prstTxWarp prst="textNoShape">
              <a:avLst/>
            </a:prstTxWarp>
            <a:normAutofit/>
          </a:bodyPr>
          <a:lstStyle/>
          <a:p>
            <a:pPr>
              <a:spcAft>
                <a:spcPts val="600"/>
              </a:spcAft>
            </a:pPr>
            <a:fld id="{03BC7101-16EA-C942-850C-355264FDE9E8}" type="slidenum">
              <a:rPr lang="en-US" kern="1200">
                <a:latin typeface="+mn-lt"/>
                <a:ea typeface="ＭＳ Ｐゴシック" charset="0"/>
                <a:cs typeface="ＭＳ Ｐゴシック" charset="0"/>
              </a:rPr>
              <a:pPr>
                <a:spcAft>
                  <a:spcPts val="600"/>
                </a:spcAft>
              </a:pPr>
              <a:t>37</a:t>
            </a:fld>
            <a:endParaRPr lang="en-US" kern="1200">
              <a:latin typeface="+mn-lt"/>
              <a:ea typeface="ＭＳ Ｐゴシック" charset="0"/>
              <a:cs typeface="ＭＳ Ｐゴシック" charset="0"/>
            </a:endParaRPr>
          </a:p>
        </p:txBody>
      </p:sp>
    </p:spTree>
    <p:extLst>
      <p:ext uri="{BB962C8B-B14F-4D97-AF65-F5344CB8AC3E}">
        <p14:creationId xmlns:p14="http://schemas.microsoft.com/office/powerpoint/2010/main" val="3051006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381000" y="0"/>
            <a:ext cx="8610600" cy="1104900"/>
          </a:xfrm>
        </p:spPr>
        <p:txBody>
          <a:bodyPr/>
          <a:lstStyle/>
          <a:p>
            <a:r>
              <a:rPr lang="en-US" dirty="0"/>
              <a:t>Solution: Laplace (add-1) smoothing: unknown words</a:t>
            </a:r>
          </a:p>
        </p:txBody>
      </p:sp>
      <p:graphicFrame>
        <p:nvGraphicFramePr>
          <p:cNvPr id="10" name="Object 2"/>
          <p:cNvGraphicFramePr>
            <a:graphicFrameLocks noChangeAspect="1"/>
          </p:cNvGraphicFramePr>
          <p:nvPr>
            <p:extLst>
              <p:ext uri="{D42A27DB-BD31-4B8C-83A1-F6EECF244321}">
                <p14:modId xmlns:p14="http://schemas.microsoft.com/office/powerpoint/2010/main" val="771561804"/>
              </p:ext>
            </p:extLst>
          </p:nvPr>
        </p:nvGraphicFramePr>
        <p:xfrm>
          <a:off x="1876425" y="2114550"/>
          <a:ext cx="4479925" cy="1355725"/>
        </p:xfrm>
        <a:graphic>
          <a:graphicData uri="http://schemas.openxmlformats.org/presentationml/2006/ole">
            <mc:AlternateContent xmlns:mc="http://schemas.openxmlformats.org/markup-compatibility/2006">
              <mc:Choice xmlns:v="urn:schemas-microsoft-com:vml" Requires="v">
                <p:oleObj name="Equation" r:id="rId3" imgW="2349500" imgH="711200" progId="Equation.3">
                  <p:embed/>
                </p:oleObj>
              </mc:Choice>
              <mc:Fallback>
                <p:oleObj name="Equation" r:id="rId3" imgW="2349500" imgH="711200" progId="Equation.3">
                  <p:embed/>
                  <p:pic>
                    <p:nvPicPr>
                      <p:cNvPr id="0" name=""/>
                      <p:cNvPicPr>
                        <a:picLocks noChangeAspect="1" noChangeArrowheads="1"/>
                      </p:cNvPicPr>
                      <p:nvPr/>
                    </p:nvPicPr>
                    <p:blipFill>
                      <a:blip r:embed="rId4"/>
                      <a:srcRect/>
                      <a:stretch>
                        <a:fillRect/>
                      </a:stretch>
                    </p:blipFill>
                    <p:spPr bwMode="auto">
                      <a:xfrm>
                        <a:off x="1876425" y="2114550"/>
                        <a:ext cx="4479925" cy="1355725"/>
                      </a:xfrm>
                      <a:prstGeom prst="rect">
                        <a:avLst/>
                      </a:prstGeom>
                      <a:noFill/>
                    </p:spPr>
                  </p:pic>
                </p:oleObj>
              </mc:Fallback>
            </mc:AlternateContent>
          </a:graphicData>
        </a:graphic>
      </p:graphicFrame>
      <p:sp>
        <p:nvSpPr>
          <p:cNvPr id="2" name="TextBox 1"/>
          <p:cNvSpPr txBox="1"/>
          <p:nvPr/>
        </p:nvSpPr>
        <p:spPr>
          <a:xfrm>
            <a:off x="762000" y="1417333"/>
            <a:ext cx="8105454" cy="461665"/>
          </a:xfrm>
          <a:prstGeom prst="rect">
            <a:avLst/>
          </a:prstGeom>
          <a:noFill/>
        </p:spPr>
        <p:txBody>
          <a:bodyPr wrap="none" rtlCol="0">
            <a:spAutoFit/>
          </a:bodyPr>
          <a:lstStyle/>
          <a:p>
            <a:r>
              <a:rPr lang="en-US" dirty="0">
                <a:latin typeface="+mn-lt"/>
              </a:rPr>
              <a:t>Add one extra word to the vocabulary, the “unknown word” </a:t>
            </a:r>
            <a:r>
              <a:rPr lang="en-US" dirty="0" err="1">
                <a:latin typeface="+mn-lt"/>
              </a:rPr>
              <a:t>w</a:t>
            </a:r>
            <a:r>
              <a:rPr lang="en-US" baseline="-25000" dirty="0" err="1">
                <a:latin typeface="+mn-lt"/>
              </a:rPr>
              <a:t>u</a:t>
            </a:r>
            <a:endParaRPr lang="en-US" baseline="-25000" dirty="0">
              <a:latin typeface="+mn-lt"/>
            </a:endParaRPr>
          </a:p>
        </p:txBody>
      </p:sp>
      <p:graphicFrame>
        <p:nvGraphicFramePr>
          <p:cNvPr id="7" name="Object 2"/>
          <p:cNvGraphicFramePr>
            <a:graphicFrameLocks noChangeAspect="1"/>
          </p:cNvGraphicFramePr>
          <p:nvPr>
            <p:extLst>
              <p:ext uri="{D42A27DB-BD31-4B8C-83A1-F6EECF244321}">
                <p14:modId xmlns:p14="http://schemas.microsoft.com/office/powerpoint/2010/main" val="2490012230"/>
              </p:ext>
            </p:extLst>
          </p:nvPr>
        </p:nvGraphicFramePr>
        <p:xfrm>
          <a:off x="2909887" y="3578225"/>
          <a:ext cx="3414713" cy="1355725"/>
        </p:xfrm>
        <a:graphic>
          <a:graphicData uri="http://schemas.openxmlformats.org/presentationml/2006/ole">
            <mc:AlternateContent xmlns:mc="http://schemas.openxmlformats.org/markup-compatibility/2006">
              <mc:Choice xmlns:v="urn:schemas-microsoft-com:vml" Requires="v">
                <p:oleObj name="Equation" r:id="rId5" imgW="1790700" imgH="711200" progId="Equation.3">
                  <p:embed/>
                </p:oleObj>
              </mc:Choice>
              <mc:Fallback>
                <p:oleObj name="Equation" r:id="rId5" imgW="1790700" imgH="711200" progId="Equation.3">
                  <p:embed/>
                  <p:pic>
                    <p:nvPicPr>
                      <p:cNvPr id="0" name=""/>
                      <p:cNvPicPr>
                        <a:picLocks noChangeAspect="1" noChangeArrowheads="1"/>
                      </p:cNvPicPr>
                      <p:nvPr/>
                    </p:nvPicPr>
                    <p:blipFill>
                      <a:blip r:embed="rId6"/>
                      <a:srcRect/>
                      <a:stretch>
                        <a:fillRect/>
                      </a:stretch>
                    </p:blipFill>
                    <p:spPr bwMode="auto">
                      <a:xfrm>
                        <a:off x="2909887" y="3578225"/>
                        <a:ext cx="3414713" cy="1355725"/>
                      </a:xfrm>
                      <a:prstGeom prst="rect">
                        <a:avLst/>
                      </a:prstGeom>
                      <a:noFill/>
                    </p:spPr>
                  </p:pic>
                </p:oleObj>
              </mc:Fallback>
            </mc:AlternateContent>
          </a:graphicData>
        </a:graphic>
      </p:graphicFrame>
    </p:spTree>
    <p:extLst>
      <p:ext uri="{BB962C8B-B14F-4D97-AF65-F5344CB8AC3E}">
        <p14:creationId xmlns:p14="http://schemas.microsoft.com/office/powerpoint/2010/main" val="381800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5543-197D-0BAD-3333-3D6F4E7ADC0C}"/>
              </a:ext>
            </a:extLst>
          </p:cNvPr>
          <p:cNvSpPr>
            <a:spLocks noGrp="1"/>
          </p:cNvSpPr>
          <p:nvPr>
            <p:ph type="title"/>
          </p:nvPr>
        </p:nvSpPr>
        <p:spPr>
          <a:xfrm>
            <a:off x="304800" y="0"/>
            <a:ext cx="8534400" cy="666750"/>
          </a:xfrm>
        </p:spPr>
        <p:txBody>
          <a:bodyPr/>
          <a:lstStyle/>
          <a:p>
            <a:r>
              <a:rPr lang="en-US" dirty="0"/>
              <a:t>Sentiment and Binary Naive Bayes</a:t>
            </a:r>
          </a:p>
        </p:txBody>
      </p:sp>
      <p:sp>
        <p:nvSpPr>
          <p:cNvPr id="3" name="Slide Number Placeholder 2">
            <a:extLst>
              <a:ext uri="{FF2B5EF4-FFF2-40B4-BE49-F238E27FC236}">
                <a16:creationId xmlns:a16="http://schemas.microsoft.com/office/drawing/2014/main" id="{BBB5D9D1-52C4-D05B-6833-744685CF857A}"/>
              </a:ext>
            </a:extLst>
          </p:cNvPr>
          <p:cNvSpPr>
            <a:spLocks noGrp="1"/>
          </p:cNvSpPr>
          <p:nvPr>
            <p:ph type="sldNum" sz="quarter" idx="12"/>
          </p:nvPr>
        </p:nvSpPr>
        <p:spPr/>
        <p:txBody>
          <a:bodyPr/>
          <a:lstStyle/>
          <a:p>
            <a:fld id="{03BC7101-16EA-C942-850C-355264FDE9E8}" type="slidenum">
              <a:rPr lang="en-US" smtClean="0"/>
              <a:pPr/>
              <a:t>39</a:t>
            </a:fld>
            <a:endParaRPr lang="en-US"/>
          </a:p>
        </p:txBody>
      </p:sp>
      <p:sp>
        <p:nvSpPr>
          <p:cNvPr id="5" name="TextBox 4">
            <a:extLst>
              <a:ext uri="{FF2B5EF4-FFF2-40B4-BE49-F238E27FC236}">
                <a16:creationId xmlns:a16="http://schemas.microsoft.com/office/drawing/2014/main" id="{513AFD57-40BD-8CA8-3137-C9A97FEA83AE}"/>
              </a:ext>
            </a:extLst>
          </p:cNvPr>
          <p:cNvSpPr txBox="1"/>
          <p:nvPr/>
        </p:nvSpPr>
        <p:spPr>
          <a:xfrm>
            <a:off x="304800" y="666750"/>
            <a:ext cx="6400800" cy="461665"/>
          </a:xfrm>
          <a:prstGeom prst="rect">
            <a:avLst/>
          </a:prstGeom>
          <a:noFill/>
        </p:spPr>
        <p:txBody>
          <a:bodyPr wrap="square">
            <a:spAutoFit/>
          </a:bodyPr>
          <a:lstStyle/>
          <a:p>
            <a:r>
              <a:rPr lang="en-US" dirty="0"/>
              <a:t>Let's do a worked sentiment example!</a:t>
            </a:r>
          </a:p>
        </p:txBody>
      </p:sp>
      <p:pic>
        <p:nvPicPr>
          <p:cNvPr id="7" name="Picture 6">
            <a:extLst>
              <a:ext uri="{FF2B5EF4-FFF2-40B4-BE49-F238E27FC236}">
                <a16:creationId xmlns:a16="http://schemas.microsoft.com/office/drawing/2014/main" id="{838C2FA3-FCB8-FC39-CBD1-4364E53E2292}"/>
              </a:ext>
            </a:extLst>
          </p:cNvPr>
          <p:cNvPicPr>
            <a:picLocks noChangeAspect="1"/>
          </p:cNvPicPr>
          <p:nvPr/>
        </p:nvPicPr>
        <p:blipFill>
          <a:blip r:embed="rId3"/>
          <a:stretch>
            <a:fillRect/>
          </a:stretch>
        </p:blipFill>
        <p:spPr>
          <a:xfrm>
            <a:off x="1130123" y="1164463"/>
            <a:ext cx="6883754" cy="3644982"/>
          </a:xfrm>
          <a:prstGeom prst="rect">
            <a:avLst/>
          </a:prstGeom>
        </p:spPr>
      </p:pic>
    </p:spTree>
    <p:extLst>
      <p:ext uri="{BB962C8B-B14F-4D97-AF65-F5344CB8AC3E}">
        <p14:creationId xmlns:p14="http://schemas.microsoft.com/office/powerpoint/2010/main" val="505577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1219200" y="-17150"/>
            <a:ext cx="7772400" cy="857250"/>
          </a:xfrm>
        </p:spPr>
        <p:txBody>
          <a:bodyPr/>
          <a:lstStyle/>
          <a:p>
            <a:r>
              <a:rPr lang="en-US" dirty="0"/>
              <a:t>Who wrote which Federalist papers?</a:t>
            </a:r>
          </a:p>
        </p:txBody>
      </p:sp>
      <p:sp>
        <p:nvSpPr>
          <p:cNvPr id="1359875" name="Rectangle 3"/>
          <p:cNvSpPr>
            <a:spLocks noGrp="1" noChangeArrowheads="1"/>
          </p:cNvSpPr>
          <p:nvPr>
            <p:ph sz="quarter" idx="1"/>
          </p:nvPr>
        </p:nvSpPr>
        <p:spPr>
          <a:xfrm>
            <a:off x="457200" y="1352550"/>
            <a:ext cx="7162800" cy="3086100"/>
          </a:xfrm>
        </p:spPr>
        <p:txBody>
          <a:bodyPr>
            <a:normAutofit/>
          </a:bodyPr>
          <a:lstStyle/>
          <a:p>
            <a:pPr>
              <a:lnSpc>
                <a:spcPct val="110000"/>
              </a:lnSpc>
              <a:spcAft>
                <a:spcPts val="0"/>
              </a:spcAft>
            </a:pPr>
            <a:r>
              <a:rPr lang="en-US" dirty="0"/>
              <a:t>1787-8: anonymous essays try to convince New York to ratify U.S Constitution:  Jay, Madison, Hamilton.  </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3"/>
          <a:stretch>
            <a:fillRect/>
          </a:stretch>
        </p:blipFill>
        <p:spPr>
          <a:xfrm>
            <a:off x="7752644" y="133350"/>
            <a:ext cx="1270000" cy="2059459"/>
          </a:xfrm>
          <a:prstGeom prst="rect">
            <a:avLst/>
          </a:prstGeom>
        </p:spPr>
      </p:pic>
      <p:pic>
        <p:nvPicPr>
          <p:cNvPr id="2" name="Picture 1" descr="220px-James_Madis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93" y="3714750"/>
            <a:ext cx="907007" cy="1104900"/>
          </a:xfrm>
          <a:prstGeom prst="rect">
            <a:avLst/>
          </a:prstGeom>
        </p:spPr>
      </p:pic>
      <p:pic>
        <p:nvPicPr>
          <p:cNvPr id="3" name="Picture 2" descr="220px-Alexander_Hamilton_portrait_by_John_Trumbull_1806.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718" y="3657600"/>
            <a:ext cx="947391" cy="1123950"/>
          </a:xfrm>
          <a:prstGeom prst="rect">
            <a:avLst/>
          </a:prstGeom>
        </p:spPr>
      </p:pic>
      <p:sp>
        <p:nvSpPr>
          <p:cNvPr id="4" name="TextBox 3"/>
          <p:cNvSpPr txBox="1"/>
          <p:nvPr/>
        </p:nvSpPr>
        <p:spPr>
          <a:xfrm>
            <a:off x="228600" y="4774168"/>
            <a:ext cx="1626016" cy="369332"/>
          </a:xfrm>
          <a:prstGeom prst="rect">
            <a:avLst/>
          </a:prstGeom>
          <a:noFill/>
        </p:spPr>
        <p:txBody>
          <a:bodyPr wrap="none" rtlCol="0">
            <a:spAutoFit/>
          </a:bodyPr>
          <a:lstStyle/>
          <a:p>
            <a:r>
              <a:rPr lang="en-US" sz="1800" dirty="0">
                <a:latin typeface="+mn-lt"/>
              </a:rPr>
              <a:t>James Madison</a:t>
            </a:r>
          </a:p>
        </p:txBody>
      </p:sp>
      <p:sp>
        <p:nvSpPr>
          <p:cNvPr id="15" name="TextBox 14"/>
          <p:cNvSpPr txBox="1"/>
          <p:nvPr/>
        </p:nvSpPr>
        <p:spPr>
          <a:xfrm>
            <a:off x="4724400" y="4793218"/>
            <a:ext cx="2051726" cy="369332"/>
          </a:xfrm>
          <a:prstGeom prst="rect">
            <a:avLst/>
          </a:prstGeom>
          <a:noFill/>
        </p:spPr>
        <p:txBody>
          <a:bodyPr wrap="none" rtlCol="0">
            <a:spAutoFit/>
          </a:bodyPr>
          <a:lstStyle/>
          <a:p>
            <a:r>
              <a:rPr lang="en-US" sz="1800" dirty="0">
                <a:latin typeface="+mn-lt"/>
              </a:rPr>
              <a:t>Alexander Hamilton</a:t>
            </a:r>
          </a:p>
        </p:txBody>
      </p:sp>
    </p:spTree>
    <p:extLst>
      <p:ext uri="{BB962C8B-B14F-4D97-AF65-F5344CB8AC3E}">
        <p14:creationId xmlns:p14="http://schemas.microsoft.com/office/powerpoint/2010/main" val="2403579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AF230F-471E-AA70-8473-7038C8C47F93}"/>
              </a:ext>
            </a:extLst>
          </p:cNvPr>
          <p:cNvSpPr>
            <a:spLocks noGrp="1"/>
          </p:cNvSpPr>
          <p:nvPr>
            <p:ph type="sldNum" sz="quarter" idx="12"/>
          </p:nvPr>
        </p:nvSpPr>
        <p:spPr/>
        <p:txBody>
          <a:bodyPr/>
          <a:lstStyle/>
          <a:p>
            <a:fld id="{03BC7101-16EA-C942-850C-355264FDE9E8}" type="slidenum">
              <a:rPr lang="en-US" smtClean="0"/>
              <a:pPr/>
              <a:t>40</a:t>
            </a:fld>
            <a:endParaRPr lang="en-US"/>
          </a:p>
        </p:txBody>
      </p:sp>
      <p:pic>
        <p:nvPicPr>
          <p:cNvPr id="5" name="Picture 4">
            <a:extLst>
              <a:ext uri="{FF2B5EF4-FFF2-40B4-BE49-F238E27FC236}">
                <a16:creationId xmlns:a16="http://schemas.microsoft.com/office/drawing/2014/main" id="{765D5F46-EC9E-41D3-A360-35FBDD056FD6}"/>
              </a:ext>
            </a:extLst>
          </p:cNvPr>
          <p:cNvPicPr>
            <a:picLocks noChangeAspect="1"/>
          </p:cNvPicPr>
          <p:nvPr/>
        </p:nvPicPr>
        <p:blipFill>
          <a:blip r:embed="rId3"/>
          <a:stretch>
            <a:fillRect/>
          </a:stretch>
        </p:blipFill>
        <p:spPr>
          <a:xfrm>
            <a:off x="533400" y="285750"/>
            <a:ext cx="8305800" cy="4572000"/>
          </a:xfrm>
          <a:prstGeom prst="rect">
            <a:avLst/>
          </a:prstGeom>
        </p:spPr>
      </p:pic>
    </p:spTree>
    <p:extLst>
      <p:ext uri="{BB962C8B-B14F-4D97-AF65-F5344CB8AC3E}">
        <p14:creationId xmlns:p14="http://schemas.microsoft.com/office/powerpoint/2010/main" val="2620042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CC28-49CC-BB91-5F5C-498F69B70BBF}"/>
              </a:ext>
            </a:extLst>
          </p:cNvPr>
          <p:cNvSpPr>
            <a:spLocks noGrp="1"/>
          </p:cNvSpPr>
          <p:nvPr>
            <p:ph type="title"/>
          </p:nvPr>
        </p:nvSpPr>
        <p:spPr>
          <a:xfrm>
            <a:off x="1371600" y="381000"/>
            <a:ext cx="7467600" cy="742950"/>
          </a:xfrm>
        </p:spPr>
        <p:txBody>
          <a:bodyPr vert="horz" wrap="square" lIns="91440" tIns="45720" rIns="91440" bIns="45720" numCol="1" anchor="b" anchorCtr="0" compatLnSpc="1">
            <a:prstTxWarp prst="textNoShape">
              <a:avLst/>
            </a:prstTxWarp>
            <a:normAutofit/>
          </a:bodyPr>
          <a:lstStyle/>
          <a:p>
            <a:r>
              <a:rPr lang="en-US" b="1">
                <a:latin typeface="+mj-lt"/>
                <a:ea typeface="ＭＳ Ｐゴシック" pitchFamily="-65" charset="-128"/>
                <a:cs typeface="ＭＳ Ｐゴシック" pitchFamily="-65" charset="-128"/>
              </a:rPr>
              <a:t>Optimizing for sentiment analysis</a:t>
            </a:r>
          </a:p>
        </p:txBody>
      </p:sp>
      <p:sp>
        <p:nvSpPr>
          <p:cNvPr id="5" name="TextBox 4">
            <a:extLst>
              <a:ext uri="{FF2B5EF4-FFF2-40B4-BE49-F238E27FC236}">
                <a16:creationId xmlns:a16="http://schemas.microsoft.com/office/drawing/2014/main" id="{8F557254-6EE8-8F3D-0A94-160EF1A099CD}"/>
              </a:ext>
            </a:extLst>
          </p:cNvPr>
          <p:cNvSpPr txBox="1"/>
          <p:nvPr/>
        </p:nvSpPr>
        <p:spPr bwMode="auto">
          <a:xfrm>
            <a:off x="609600" y="1352550"/>
            <a:ext cx="7620000"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a:lnSpc>
                <a:spcPct val="90000"/>
              </a:lnSpc>
              <a:spcBef>
                <a:spcPct val="20000"/>
              </a:spcBef>
              <a:buClr>
                <a:srgbClr val="CC0000"/>
              </a:buClr>
            </a:pPr>
            <a:r>
              <a:rPr lang="en-US" sz="2000" dirty="0">
                <a:latin typeface="+mn-lt"/>
                <a:ea typeface="ＭＳ Ｐゴシック" pitchFamily="-65" charset="-128"/>
              </a:rPr>
              <a:t>For tasks like sentiment, word </a:t>
            </a:r>
            <a:r>
              <a:rPr lang="en-US" sz="2000" b="1" dirty="0">
                <a:latin typeface="+mn-lt"/>
                <a:ea typeface="ＭＳ Ｐゴシック" pitchFamily="-65" charset="-128"/>
              </a:rPr>
              <a:t>occurrence</a:t>
            </a:r>
            <a:r>
              <a:rPr lang="en-US" sz="2000" dirty="0">
                <a:latin typeface="+mn-lt"/>
                <a:ea typeface="ＭＳ Ｐゴシック" pitchFamily="-65" charset="-128"/>
              </a:rPr>
              <a:t> seems to be more important than word </a:t>
            </a:r>
            <a:r>
              <a:rPr lang="en-US" sz="2000" b="1" dirty="0">
                <a:latin typeface="+mn-lt"/>
                <a:ea typeface="ＭＳ Ｐゴシック" pitchFamily="-65" charset="-128"/>
              </a:rPr>
              <a:t>frequency</a:t>
            </a:r>
            <a:r>
              <a:rPr lang="en-US" sz="2000" dirty="0">
                <a:latin typeface="+mn-lt"/>
                <a:ea typeface="ＭＳ Ｐゴシック" pitchFamily="-65" charset="-128"/>
              </a:rPr>
              <a:t>.</a:t>
            </a:r>
          </a:p>
          <a:p>
            <a:pPr marL="342900" indent="-342900">
              <a:lnSpc>
                <a:spcPct val="90000"/>
              </a:lnSpc>
              <a:spcBef>
                <a:spcPct val="20000"/>
              </a:spcBef>
              <a:buClr>
                <a:srgbClr val="CC0000"/>
              </a:buClr>
              <a:buFont typeface="Times" charset="0"/>
              <a:buChar char="•"/>
            </a:pPr>
            <a:r>
              <a:rPr lang="en-US" sz="2000" dirty="0">
                <a:latin typeface="+mn-lt"/>
                <a:ea typeface="ＭＳ Ｐゴシック" pitchFamily="-65" charset="-128"/>
              </a:rPr>
              <a:t>◦ The occurrence of the word fantastic tells us a lot</a:t>
            </a:r>
          </a:p>
          <a:p>
            <a:pPr marL="342900" indent="-342900">
              <a:lnSpc>
                <a:spcPct val="90000"/>
              </a:lnSpc>
              <a:spcBef>
                <a:spcPct val="20000"/>
              </a:spcBef>
              <a:buClr>
                <a:srgbClr val="CC0000"/>
              </a:buClr>
              <a:buFont typeface="Times" charset="0"/>
              <a:buChar char="•"/>
            </a:pPr>
            <a:r>
              <a:rPr lang="en-US" sz="2000" dirty="0">
                <a:latin typeface="+mn-lt"/>
                <a:ea typeface="ＭＳ Ｐゴシック" pitchFamily="-65" charset="-128"/>
              </a:rPr>
              <a:t>◦ The fact that it occurs 5 times may not tell us much more.</a:t>
            </a:r>
          </a:p>
          <a:p>
            <a:pPr>
              <a:lnSpc>
                <a:spcPct val="90000"/>
              </a:lnSpc>
              <a:spcBef>
                <a:spcPct val="20000"/>
              </a:spcBef>
              <a:buClr>
                <a:srgbClr val="CC0000"/>
              </a:buClr>
            </a:pPr>
            <a:r>
              <a:rPr lang="en-US" sz="2000" b="1" dirty="0">
                <a:latin typeface="+mn-lt"/>
                <a:ea typeface="ＭＳ Ｐゴシック" pitchFamily="-65" charset="-128"/>
              </a:rPr>
              <a:t>Binary multinominal naive bayes, or binary NB</a:t>
            </a:r>
          </a:p>
          <a:p>
            <a:pPr marL="342900" indent="-342900">
              <a:lnSpc>
                <a:spcPct val="90000"/>
              </a:lnSpc>
              <a:spcBef>
                <a:spcPct val="20000"/>
              </a:spcBef>
              <a:buClr>
                <a:srgbClr val="CC0000"/>
              </a:buClr>
              <a:buFont typeface="Times" charset="0"/>
              <a:buChar char="•"/>
            </a:pPr>
            <a:r>
              <a:rPr lang="en-US" sz="2000" dirty="0">
                <a:latin typeface="+mn-lt"/>
                <a:ea typeface="ＭＳ Ｐゴシック" pitchFamily="-65" charset="-128"/>
              </a:rPr>
              <a:t>◦ Clip our word counts at 1</a:t>
            </a:r>
          </a:p>
          <a:p>
            <a:pPr marL="342900" indent="-342900">
              <a:lnSpc>
                <a:spcPct val="90000"/>
              </a:lnSpc>
              <a:spcBef>
                <a:spcPct val="20000"/>
              </a:spcBef>
              <a:buClr>
                <a:srgbClr val="CC0000"/>
              </a:buClr>
              <a:buFont typeface="Times" charset="0"/>
              <a:buChar char="•"/>
            </a:pPr>
            <a:r>
              <a:rPr lang="en-US" sz="2000" dirty="0">
                <a:latin typeface="+mn-lt"/>
                <a:ea typeface="ＭＳ Ｐゴシック" pitchFamily="-65" charset="-128"/>
              </a:rPr>
              <a:t>◦ Note: this is different than Bernoulli naive bayes; see the</a:t>
            </a:r>
          </a:p>
          <a:p>
            <a:pPr marL="342900" indent="-342900">
              <a:lnSpc>
                <a:spcPct val="90000"/>
              </a:lnSpc>
              <a:spcBef>
                <a:spcPct val="20000"/>
              </a:spcBef>
              <a:buClr>
                <a:srgbClr val="CC0000"/>
              </a:buClr>
              <a:buFont typeface="Times" charset="0"/>
              <a:buChar char="•"/>
            </a:pPr>
            <a:r>
              <a:rPr lang="en-US" sz="2000" dirty="0">
                <a:latin typeface="+mn-lt"/>
                <a:ea typeface="ＭＳ Ｐゴシック" pitchFamily="-65" charset="-128"/>
              </a:rPr>
              <a:t>textbook notes at the end of the chapter.</a:t>
            </a:r>
          </a:p>
        </p:txBody>
      </p:sp>
      <p:sp>
        <p:nvSpPr>
          <p:cNvPr id="3" name="Slide Number Placeholder 2">
            <a:extLst>
              <a:ext uri="{FF2B5EF4-FFF2-40B4-BE49-F238E27FC236}">
                <a16:creationId xmlns:a16="http://schemas.microsoft.com/office/drawing/2014/main" id="{9EBF08E2-3728-44A0-D553-F9026680DC50}"/>
              </a:ext>
            </a:extLst>
          </p:cNvPr>
          <p:cNvSpPr>
            <a:spLocks noGrp="1"/>
          </p:cNvSpPr>
          <p:nvPr>
            <p:ph type="sldNum" sz="quarter" idx="12"/>
          </p:nvPr>
        </p:nvSpPr>
        <p:spPr>
          <a:xfrm>
            <a:off x="304800" y="4705350"/>
            <a:ext cx="1981200" cy="342900"/>
          </a:xfrm>
        </p:spPr>
        <p:txBody>
          <a:bodyPr vert="horz" wrap="square" lIns="91440" tIns="45720" rIns="91440" bIns="45720" numCol="1" anchor="t" anchorCtr="0" compatLnSpc="1">
            <a:prstTxWarp prst="textNoShape">
              <a:avLst/>
            </a:prstTxWarp>
            <a:normAutofit/>
          </a:bodyPr>
          <a:lstStyle/>
          <a:p>
            <a:pPr>
              <a:spcAft>
                <a:spcPts val="600"/>
              </a:spcAft>
            </a:pPr>
            <a:fld id="{03BC7101-16EA-C942-850C-355264FDE9E8}" type="slidenum">
              <a:rPr lang="en-US" kern="1200">
                <a:latin typeface="+mn-lt"/>
                <a:ea typeface="ＭＳ Ｐゴシック" charset="0"/>
                <a:cs typeface="ＭＳ Ｐゴシック" charset="0"/>
              </a:rPr>
              <a:pPr>
                <a:spcAft>
                  <a:spcPts val="600"/>
                </a:spcAft>
              </a:pPr>
              <a:t>41</a:t>
            </a:fld>
            <a:endParaRPr lang="en-US" kern="1200">
              <a:latin typeface="+mn-lt"/>
              <a:ea typeface="ＭＳ Ｐゴシック" charset="0"/>
              <a:cs typeface="ＭＳ Ｐゴシック" charset="0"/>
            </a:endParaRPr>
          </a:p>
        </p:txBody>
      </p:sp>
    </p:spTree>
    <p:extLst>
      <p:ext uri="{BB962C8B-B14F-4D97-AF65-F5344CB8AC3E}">
        <p14:creationId xmlns:p14="http://schemas.microsoft.com/office/powerpoint/2010/main" val="2951119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96F1BCC-35D1-93B5-09D9-1BC96B3E04BC}"/>
              </a:ext>
            </a:extLst>
          </p:cNvPr>
          <p:cNvPicPr>
            <a:picLocks noGrp="1" noChangeAspect="1"/>
          </p:cNvPicPr>
          <p:nvPr>
            <p:ph sz="half" idx="1"/>
          </p:nvPr>
        </p:nvPicPr>
        <p:blipFill>
          <a:blip r:embed="rId2"/>
          <a:stretch>
            <a:fillRect/>
          </a:stretch>
        </p:blipFill>
        <p:spPr>
          <a:xfrm>
            <a:off x="1219200" y="1428749"/>
            <a:ext cx="7239000" cy="3276601"/>
          </a:xfrm>
        </p:spPr>
      </p:pic>
      <p:sp>
        <p:nvSpPr>
          <p:cNvPr id="4" name="Slide Number Placeholder 3">
            <a:extLst>
              <a:ext uri="{FF2B5EF4-FFF2-40B4-BE49-F238E27FC236}">
                <a16:creationId xmlns:a16="http://schemas.microsoft.com/office/drawing/2014/main" id="{457FF6FB-FC97-4A22-E895-EE8D027250B3}"/>
              </a:ext>
            </a:extLst>
          </p:cNvPr>
          <p:cNvSpPr>
            <a:spLocks noGrp="1"/>
          </p:cNvSpPr>
          <p:nvPr>
            <p:ph type="sldNum" sz="quarter" idx="12"/>
          </p:nvPr>
        </p:nvSpPr>
        <p:spPr/>
        <p:txBody>
          <a:bodyPr/>
          <a:lstStyle/>
          <a:p>
            <a:fld id="{E943D734-B240-FB4D-AF6E-6869FD669100}" type="slidenum">
              <a:rPr lang="en-US" smtClean="0"/>
              <a:pPr/>
              <a:t>42</a:t>
            </a:fld>
            <a:endParaRPr lang="en-US"/>
          </a:p>
        </p:txBody>
      </p:sp>
      <p:sp>
        <p:nvSpPr>
          <p:cNvPr id="5" name="Title 4">
            <a:extLst>
              <a:ext uri="{FF2B5EF4-FFF2-40B4-BE49-F238E27FC236}">
                <a16:creationId xmlns:a16="http://schemas.microsoft.com/office/drawing/2014/main" id="{2F536CC7-496C-9680-F03C-717A8EF17556}"/>
              </a:ext>
            </a:extLst>
          </p:cNvPr>
          <p:cNvSpPr>
            <a:spLocks noGrp="1"/>
          </p:cNvSpPr>
          <p:nvPr>
            <p:ph type="title"/>
          </p:nvPr>
        </p:nvSpPr>
        <p:spPr>
          <a:xfrm>
            <a:off x="609600" y="381000"/>
            <a:ext cx="8229600" cy="742950"/>
          </a:xfrm>
        </p:spPr>
        <p:txBody>
          <a:bodyPr/>
          <a:lstStyle/>
          <a:p>
            <a:r>
              <a:rPr lang="da-DK" dirty="0"/>
              <a:t>Generative Model for Multinomial Naïve Bayes</a:t>
            </a:r>
            <a:br>
              <a:rPr lang="da-DK" dirty="0"/>
            </a:br>
            <a:r>
              <a:rPr lang="da-DK" sz="2000" dirty="0"/>
              <a:t>Example 1</a:t>
            </a:r>
            <a:endParaRPr lang="en-US" sz="2000" dirty="0"/>
          </a:p>
        </p:txBody>
      </p:sp>
    </p:spTree>
    <p:extLst>
      <p:ext uri="{BB962C8B-B14F-4D97-AF65-F5344CB8AC3E}">
        <p14:creationId xmlns:p14="http://schemas.microsoft.com/office/powerpoint/2010/main" val="721066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a:t>
            </a:r>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a:t>
            </a:r>
          </a:p>
          <a:p>
            <a:pPr lvl="1"/>
            <a:r>
              <a:rPr lang="en-US" sz="2400" dirty="0"/>
              <a:t>URL, email address, dictionaries, network features</a:t>
            </a:r>
          </a:p>
          <a:p>
            <a:r>
              <a:rPr lang="en-US" sz="2800" dirty="0"/>
              <a:t>But if, as in the previous slides</a:t>
            </a:r>
          </a:p>
          <a:p>
            <a:pPr lvl="1"/>
            <a:r>
              <a:rPr lang="en-US" sz="2400" dirty="0"/>
              <a:t>We use </a:t>
            </a:r>
            <a:r>
              <a:rPr lang="en-US" sz="2400" b="1" dirty="0"/>
              <a:t>only</a:t>
            </a:r>
            <a:r>
              <a:rPr lang="en-US" sz="2400" dirty="0"/>
              <a:t> word features </a:t>
            </a:r>
          </a:p>
          <a:p>
            <a:pPr lvl="1"/>
            <a:r>
              <a:rPr lang="en-US" sz="2400" dirty="0"/>
              <a:t>we use </a:t>
            </a:r>
            <a:r>
              <a:rPr lang="en-US" sz="2400" b="1" dirty="0"/>
              <a:t>all</a:t>
            </a:r>
            <a:r>
              <a:rPr lang="en-US" sz="2400" dirty="0"/>
              <a:t> of the words in the text (not a subset)</a:t>
            </a:r>
          </a:p>
          <a:p>
            <a:r>
              <a:rPr lang="en-US" sz="2800" dirty="0"/>
              <a:t>Then </a:t>
            </a:r>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p>
        </p:txBody>
      </p:sp>
      <p:sp>
        <p:nvSpPr>
          <p:cNvPr id="4" name="Slide Number Placeholder 3"/>
          <p:cNvSpPr>
            <a:spLocks noGrp="1"/>
          </p:cNvSpPr>
          <p:nvPr>
            <p:ph type="sldNum" sz="quarter" idx="12"/>
          </p:nvPr>
        </p:nvSpPr>
        <p:spPr/>
        <p:txBody>
          <a:bodyPr/>
          <a:lstStyle/>
          <a:p>
            <a:fld id="{10F35DC5-7E65-8247-99AB-4E984F8A921E}" type="slidenum">
              <a:rPr lang="en-US" smtClean="0"/>
              <a:pPr/>
              <a:t>43</a:t>
            </a:fld>
            <a:endParaRPr lang="en-US"/>
          </a:p>
        </p:txBody>
      </p:sp>
    </p:spTree>
    <p:extLst>
      <p:ext uri="{BB962C8B-B14F-4D97-AF65-F5344CB8AC3E}">
        <p14:creationId xmlns:p14="http://schemas.microsoft.com/office/powerpoint/2010/main" val="3636641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Each class = a unigram language model</a:t>
            </a:r>
          </a:p>
        </p:txBody>
      </p:sp>
      <p:sp>
        <p:nvSpPr>
          <p:cNvPr id="46082" name="Rectangle 3"/>
          <p:cNvSpPr>
            <a:spLocks noGrp="1" noChangeArrowheads="1"/>
          </p:cNvSpPr>
          <p:nvPr>
            <p:ph type="body" idx="1"/>
          </p:nvPr>
        </p:nvSpPr>
        <p:spPr>
          <a:xfrm>
            <a:off x="685800" y="1314450"/>
            <a:ext cx="7772400" cy="1028700"/>
          </a:xfrm>
        </p:spPr>
        <p:txBody>
          <a:bodyPr/>
          <a:lstStyle/>
          <a:p>
            <a:pPr eaLnBrk="1" hangingPunct="1"/>
            <a:r>
              <a:rPr lang="en-US" dirty="0">
                <a:latin typeface="Calibri"/>
                <a:ea typeface="ＭＳ Ｐゴシック" charset="0"/>
                <a:cs typeface="Calibri"/>
              </a:rPr>
              <a:t>Assigning each word: P(word | c)</a:t>
            </a:r>
          </a:p>
          <a:p>
            <a:pPr eaLnBrk="1" hangingPunct="1"/>
            <a:r>
              <a:rPr lang="en-US" dirty="0">
                <a:latin typeface="Calibri"/>
                <a:ea typeface="ＭＳ Ｐゴシック" charset="0"/>
                <a:cs typeface="Calibri"/>
              </a:rPr>
              <a:t>Assigning each sentence: P(</a:t>
            </a:r>
            <a:r>
              <a:rPr lang="en-US" dirty="0" err="1">
                <a:latin typeface="Calibri"/>
                <a:ea typeface="ＭＳ Ｐゴシック" charset="0"/>
                <a:cs typeface="Calibri"/>
              </a:rPr>
              <a:t>s|c</a:t>
            </a:r>
            <a:r>
              <a:rPr lang="en-US" dirty="0">
                <a:latin typeface="Calibri"/>
                <a:ea typeface="ＭＳ Ｐゴシック" charset="0"/>
                <a:cs typeface="Calibri"/>
              </a:rPr>
              <a:t>)=</a:t>
            </a:r>
            <a:r>
              <a:rPr lang="en-US" dirty="0" err="1">
                <a:latin typeface="Symbol" charset="2"/>
                <a:ea typeface="ＭＳ Ｐゴシック" charset="0"/>
                <a:cs typeface="Symbol" charset="2"/>
              </a:rPr>
              <a:t>Π</a:t>
            </a:r>
            <a:r>
              <a:rPr lang="en-US" dirty="0">
                <a:latin typeface="Calibri"/>
                <a:ea typeface="ＭＳ Ｐゴシック" charset="0"/>
                <a:cs typeface="Calibri"/>
              </a:rPr>
              <a:t> P(</a:t>
            </a:r>
            <a:r>
              <a:rPr lang="en-US" dirty="0" err="1">
                <a:latin typeface="Calibri"/>
                <a:ea typeface="ＭＳ Ｐゴシック" charset="0"/>
                <a:cs typeface="Calibri"/>
              </a:rPr>
              <a:t>word|c</a:t>
            </a:r>
            <a:r>
              <a:rPr lang="en-US" dirty="0">
                <a:latin typeface="Calibri"/>
                <a:ea typeface="ＭＳ Ｐゴシック" charset="0"/>
                <a:cs typeface="Calibri"/>
              </a:rPr>
              <a:t>)</a:t>
            </a:r>
          </a:p>
        </p:txBody>
      </p:sp>
      <p:sp>
        <p:nvSpPr>
          <p:cNvPr id="46083" name="Text Box 4"/>
          <p:cNvSpPr txBox="1">
            <a:spLocks noChangeArrowheads="1"/>
          </p:cNvSpPr>
          <p:nvPr/>
        </p:nvSpPr>
        <p:spPr bwMode="auto">
          <a:xfrm>
            <a:off x="457200" y="2628901"/>
            <a:ext cx="2438400" cy="2708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0.1	I</a:t>
            </a:r>
          </a:p>
          <a:p>
            <a:pPr eaLnBrk="1" hangingPunct="1">
              <a:spcBef>
                <a:spcPct val="50000"/>
              </a:spcBef>
            </a:pPr>
            <a:r>
              <a:rPr lang="en-US" sz="2000" dirty="0">
                <a:latin typeface="Calibri"/>
                <a:cs typeface="Calibri"/>
              </a:rPr>
              <a:t>0.1	love</a:t>
            </a:r>
          </a:p>
          <a:p>
            <a:pPr eaLnBrk="1" hangingPunct="1">
              <a:spcBef>
                <a:spcPct val="50000"/>
              </a:spcBef>
            </a:pPr>
            <a:r>
              <a:rPr lang="en-US" sz="2000" dirty="0">
                <a:latin typeface="Calibri"/>
                <a:cs typeface="Calibri"/>
              </a:rPr>
              <a:t>0.01	this</a:t>
            </a:r>
          </a:p>
          <a:p>
            <a:pPr eaLnBrk="1" hangingPunct="1">
              <a:spcBef>
                <a:spcPct val="50000"/>
              </a:spcBef>
            </a:pPr>
            <a:r>
              <a:rPr lang="en-US" sz="2000" dirty="0">
                <a:latin typeface="Calibri"/>
                <a:cs typeface="Calibri"/>
              </a:rPr>
              <a:t>0.05	fun</a:t>
            </a:r>
          </a:p>
          <a:p>
            <a:pPr eaLnBrk="1" hangingPunct="1">
              <a:spcBef>
                <a:spcPct val="50000"/>
              </a:spcBef>
            </a:pPr>
            <a:r>
              <a:rPr lang="en-US" sz="2000" dirty="0">
                <a:latin typeface="Calibri"/>
                <a:cs typeface="Calibri"/>
              </a:rPr>
              <a:t>0.1	film</a:t>
            </a:r>
          </a:p>
          <a:p>
            <a:pPr eaLnBrk="1" hangingPunct="1">
              <a:spcBef>
                <a:spcPct val="50000"/>
              </a:spcBef>
            </a:pPr>
            <a:r>
              <a:rPr lang="en-US" sz="2000" dirty="0">
                <a:latin typeface="Calibri"/>
                <a:cs typeface="Calibri"/>
              </a:rPr>
              <a:t>…</a:t>
            </a:r>
          </a:p>
        </p:txBody>
      </p:sp>
      <p:sp>
        <p:nvSpPr>
          <p:cNvPr id="753669" name="Text Box 5"/>
          <p:cNvSpPr txBox="1">
            <a:spLocks noChangeArrowheads="1"/>
          </p:cNvSpPr>
          <p:nvPr/>
        </p:nvSpPr>
        <p:spPr bwMode="auto">
          <a:xfrm>
            <a:off x="3505200" y="2743200"/>
            <a:ext cx="60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I</a:t>
            </a:r>
          </a:p>
        </p:txBody>
      </p:sp>
      <p:sp>
        <p:nvSpPr>
          <p:cNvPr id="753670" name="Text Box 6"/>
          <p:cNvSpPr txBox="1">
            <a:spLocks noChangeArrowheads="1"/>
          </p:cNvSpPr>
          <p:nvPr/>
        </p:nvSpPr>
        <p:spPr bwMode="auto">
          <a:xfrm>
            <a:off x="44196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love</a:t>
            </a:r>
          </a:p>
        </p:txBody>
      </p:sp>
      <p:sp>
        <p:nvSpPr>
          <p:cNvPr id="753671" name="Text Box 7"/>
          <p:cNvSpPr txBox="1">
            <a:spLocks noChangeArrowheads="1"/>
          </p:cNvSpPr>
          <p:nvPr/>
        </p:nvSpPr>
        <p:spPr bwMode="auto">
          <a:xfrm>
            <a:off x="52578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this</a:t>
            </a:r>
          </a:p>
        </p:txBody>
      </p:sp>
      <p:sp>
        <p:nvSpPr>
          <p:cNvPr id="753672" name="Text Box 8"/>
          <p:cNvSpPr txBox="1">
            <a:spLocks noChangeArrowheads="1"/>
          </p:cNvSpPr>
          <p:nvPr/>
        </p:nvSpPr>
        <p:spPr bwMode="auto">
          <a:xfrm>
            <a:off x="63246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fun</a:t>
            </a:r>
          </a:p>
        </p:txBody>
      </p:sp>
      <p:sp>
        <p:nvSpPr>
          <p:cNvPr id="753673" name="Text Box 9"/>
          <p:cNvSpPr txBox="1">
            <a:spLocks noChangeArrowheads="1"/>
          </p:cNvSpPr>
          <p:nvPr/>
        </p:nvSpPr>
        <p:spPr bwMode="auto">
          <a:xfrm>
            <a:off x="7086600" y="274320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film</a:t>
            </a:r>
          </a:p>
        </p:txBody>
      </p:sp>
      <p:grpSp>
        <p:nvGrpSpPr>
          <p:cNvPr id="2" name="Group 10"/>
          <p:cNvGrpSpPr>
            <a:grpSpLocks/>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1" name="Text Box 17"/>
          <p:cNvSpPr txBox="1">
            <a:spLocks noChangeArrowheads="1"/>
          </p:cNvSpPr>
          <p:nvPr/>
        </p:nvSpPr>
        <p:spPr bwMode="auto">
          <a:xfrm>
            <a:off x="44196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2" name="Text Box 18"/>
          <p:cNvSpPr txBox="1">
            <a:spLocks noChangeArrowheads="1"/>
          </p:cNvSpPr>
          <p:nvPr/>
        </p:nvSpPr>
        <p:spPr bwMode="auto">
          <a:xfrm>
            <a:off x="52578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.05</a:t>
            </a:r>
          </a:p>
        </p:txBody>
      </p:sp>
      <p:sp>
        <p:nvSpPr>
          <p:cNvPr id="753683" name="Text Box 19"/>
          <p:cNvSpPr txBox="1">
            <a:spLocks noChangeArrowheads="1"/>
          </p:cNvSpPr>
          <p:nvPr/>
        </p:nvSpPr>
        <p:spPr bwMode="auto">
          <a:xfrm>
            <a:off x="63246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0.01</a:t>
            </a:r>
          </a:p>
        </p:txBody>
      </p:sp>
      <p:sp>
        <p:nvSpPr>
          <p:cNvPr id="753684" name="Text Box 20"/>
          <p:cNvSpPr txBox="1">
            <a:spLocks noChangeArrowheads="1"/>
          </p:cNvSpPr>
          <p:nvPr/>
        </p:nvSpPr>
        <p:spPr bwMode="auto">
          <a:xfrm>
            <a:off x="7086600" y="331470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46096" name="Text Box 24"/>
          <p:cNvSpPr txBox="1">
            <a:spLocks noChangeArrowheads="1"/>
          </p:cNvSpPr>
          <p:nvPr/>
        </p:nvSpPr>
        <p:spPr bwMode="auto">
          <a:xfrm>
            <a:off x="609600" y="222885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Class </a:t>
            </a:r>
            <a:r>
              <a:rPr lang="en-US" i="1" dirty="0" err="1">
                <a:latin typeface="Calibri"/>
                <a:cs typeface="Calibri"/>
              </a:rPr>
              <a:t>pos</a:t>
            </a:r>
            <a:endParaRPr lang="en-US" i="1" dirty="0">
              <a:latin typeface="Calibri"/>
              <a:cs typeface="Calibri"/>
            </a:endParaRPr>
          </a:p>
        </p:txBody>
      </p:sp>
      <p:sp>
        <p:nvSpPr>
          <p:cNvPr id="753689" name="Text Box 25"/>
          <p:cNvSpPr txBox="1">
            <a:spLocks noChangeArrowheads="1"/>
          </p:cNvSpPr>
          <p:nvPr/>
        </p:nvSpPr>
        <p:spPr bwMode="auto">
          <a:xfrm>
            <a:off x="5791200" y="4457700"/>
            <a:ext cx="2971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P(s | </a:t>
            </a:r>
            <a:r>
              <a:rPr lang="en-US" dirty="0" err="1">
                <a:latin typeface="Calibri"/>
                <a:cs typeface="Calibri"/>
              </a:rPr>
              <a:t>pos</a:t>
            </a:r>
            <a:r>
              <a:rPr lang="en-US" dirty="0">
                <a:latin typeface="Calibri"/>
                <a:cs typeface="Calibri"/>
              </a:rPr>
              <a:t>) = 0.0000005 </a:t>
            </a:r>
          </a:p>
        </p:txBody>
      </p:sp>
      <p:sp>
        <p:nvSpPr>
          <p:cNvPr id="46098" name="TextBox 26"/>
          <p:cNvSpPr txBox="1">
            <a:spLocks noChangeArrowheads="1"/>
          </p:cNvSpPr>
          <p:nvPr/>
        </p:nvSpPr>
        <p:spPr bwMode="auto">
          <a:xfrm>
            <a:off x="7620001" y="-67479"/>
            <a:ext cx="103916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latin typeface="Calibri"/>
                <a:cs typeface="Calibri"/>
              </a:rPr>
              <a:t>Sec.13.2.1</a:t>
            </a:r>
          </a:p>
        </p:txBody>
      </p:sp>
    </p:spTree>
    <p:extLst>
      <p:ext uri="{BB962C8B-B14F-4D97-AF65-F5344CB8AC3E}">
        <p14:creationId xmlns:p14="http://schemas.microsoft.com/office/powerpoint/2010/main" val="63898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Na</a:t>
            </a:r>
            <a:r>
              <a:rPr lang="fr-FR" dirty="0" err="1">
                <a:latin typeface="Calibri" charset="0"/>
                <a:ea typeface="ＭＳ Ｐゴシック" charset="0"/>
                <a:cs typeface="ＭＳ Ｐゴシック" charset="0"/>
              </a:rPr>
              <a:t>ï</a:t>
            </a:r>
            <a:r>
              <a:rPr lang="en-US" dirty="0" err="1">
                <a:latin typeface="Calibri" charset="0"/>
                <a:ea typeface="ＭＳ Ｐゴシック" charset="0"/>
                <a:cs typeface="ＭＳ Ｐゴシック" charset="0"/>
              </a:rPr>
              <a:t>ve</a:t>
            </a:r>
            <a:r>
              <a:rPr lang="en-US" dirty="0">
                <a:latin typeface="Calibri" charset="0"/>
                <a:ea typeface="ＭＳ Ｐゴシック" charset="0"/>
                <a:cs typeface="ＭＳ Ｐゴシック" charset="0"/>
              </a:rPr>
              <a:t> Bayes as a Language Model</a:t>
            </a: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a:latin typeface="Calibri"/>
                <a:ea typeface="ＭＳ Ｐゴシック" charset="0"/>
                <a:cs typeface="Calibri"/>
              </a:rPr>
              <a:t>Which class assigns the higher probability to s?</a:t>
            </a:r>
          </a:p>
        </p:txBody>
      </p:sp>
      <p:sp>
        <p:nvSpPr>
          <p:cNvPr id="47107" name="Text Box 4"/>
          <p:cNvSpPr txBox="1">
            <a:spLocks noChangeArrowheads="1"/>
          </p:cNvSpPr>
          <p:nvPr/>
        </p:nvSpPr>
        <p:spPr bwMode="auto">
          <a:xfrm>
            <a:off x="381000" y="2628900"/>
            <a:ext cx="243840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	I</a:t>
            </a:r>
          </a:p>
          <a:p>
            <a:pPr eaLnBrk="1" hangingPunct="1">
              <a:spcBef>
                <a:spcPct val="50000"/>
              </a:spcBef>
            </a:pPr>
            <a:r>
              <a:rPr lang="en-US" sz="2000" dirty="0">
                <a:solidFill>
                  <a:srgbClr val="00AB7E"/>
                </a:solidFill>
                <a:latin typeface="Calibri"/>
                <a:cs typeface="Calibri"/>
              </a:rPr>
              <a:t>0.1	love</a:t>
            </a:r>
          </a:p>
          <a:p>
            <a:pPr eaLnBrk="1" hangingPunct="1">
              <a:spcBef>
                <a:spcPct val="50000"/>
              </a:spcBef>
            </a:pPr>
            <a:r>
              <a:rPr lang="en-US" sz="2000" dirty="0">
                <a:solidFill>
                  <a:srgbClr val="00AB7E"/>
                </a:solidFill>
                <a:latin typeface="Calibri"/>
                <a:cs typeface="Calibri"/>
              </a:rPr>
              <a:t>0.01	this</a:t>
            </a:r>
          </a:p>
          <a:p>
            <a:pPr eaLnBrk="1" hangingPunct="1">
              <a:spcBef>
                <a:spcPct val="50000"/>
              </a:spcBef>
            </a:pPr>
            <a:r>
              <a:rPr lang="en-US" sz="2000" dirty="0">
                <a:solidFill>
                  <a:srgbClr val="00AB7E"/>
                </a:solidFill>
                <a:latin typeface="Calibri"/>
                <a:cs typeface="Calibri"/>
              </a:rPr>
              <a:t>0.05	fun</a:t>
            </a:r>
          </a:p>
          <a:p>
            <a:pPr eaLnBrk="1" hangingPunct="1">
              <a:spcBef>
                <a:spcPct val="50000"/>
              </a:spcBef>
            </a:pPr>
            <a:r>
              <a:rPr lang="en-US" sz="2000" dirty="0">
                <a:solidFill>
                  <a:srgbClr val="00AB7E"/>
                </a:solidFill>
                <a:latin typeface="Calibri"/>
                <a:cs typeface="Calibri"/>
              </a:rPr>
              <a:t>0.1	film</a:t>
            </a: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00AB7E"/>
                </a:solidFill>
                <a:latin typeface="Calibri"/>
                <a:cs typeface="Calibri"/>
              </a:rPr>
              <a:t>Model </a:t>
            </a:r>
            <a:r>
              <a:rPr lang="en-US" dirty="0" err="1">
                <a:solidFill>
                  <a:srgbClr val="00AB7E"/>
                </a:solidFill>
                <a:latin typeface="Calibri"/>
                <a:cs typeface="Calibri"/>
              </a:rPr>
              <a:t>pos</a:t>
            </a:r>
            <a:endParaRPr lang="en-US" dirty="0">
              <a:solidFill>
                <a:srgbClr val="00AB7E"/>
              </a:solidFill>
              <a:latin typeface="Calibri"/>
              <a:cs typeface="Calibri"/>
            </a:endParaRPr>
          </a:p>
        </p:txBody>
      </p:sp>
      <p:sp>
        <p:nvSpPr>
          <p:cNvPr id="47109" name="Text Box 6"/>
          <p:cNvSpPr txBox="1">
            <a:spLocks noChangeArrowheads="1"/>
          </p:cNvSpPr>
          <p:nvPr/>
        </p:nvSpPr>
        <p:spPr bwMode="auto">
          <a:xfrm>
            <a:off x="2819400" y="2114550"/>
            <a:ext cx="1600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FF0000"/>
                </a:solidFill>
                <a:latin typeface="Calibri"/>
                <a:cs typeface="Calibri"/>
              </a:rPr>
              <a:t>Model </a:t>
            </a:r>
            <a:r>
              <a:rPr lang="en-US" dirty="0" err="1">
                <a:solidFill>
                  <a:srgbClr val="FF0000"/>
                </a:solidFill>
                <a:latin typeface="Calibri"/>
                <a:cs typeface="Calibri"/>
              </a:rPr>
              <a:t>neg</a:t>
            </a:r>
            <a:endParaRPr lang="en-US" dirty="0">
              <a:solidFill>
                <a:srgbClr val="FF0000"/>
              </a:solidFill>
              <a:latin typeface="Calibri"/>
              <a:cs typeface="Calibri"/>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grpSp>
        <p:nvGrpSpPr>
          <p:cNvPr id="2" name="Group 9"/>
          <p:cNvGrpSpPr>
            <a:grpSpLocks/>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film</a:t>
              </a:r>
            </a:p>
          </p:txBody>
        </p:sp>
        <p:sp>
          <p:nvSpPr>
            <p:cNvPr id="47128" name="Text Box 11"/>
            <p:cNvSpPr txBox="1">
              <a:spLocks noChangeArrowheads="1"/>
            </p:cNvSpPr>
            <p:nvPr/>
          </p:nvSpPr>
          <p:spPr bwMode="auto">
            <a:xfrm>
              <a:off x="3504"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love</a:t>
              </a:r>
            </a:p>
          </p:txBody>
        </p:sp>
        <p:sp>
          <p:nvSpPr>
            <p:cNvPr id="47129" name="Text Box 12"/>
            <p:cNvSpPr txBox="1">
              <a:spLocks noChangeArrowheads="1"/>
            </p:cNvSpPr>
            <p:nvPr/>
          </p:nvSpPr>
          <p:spPr bwMode="auto">
            <a:xfrm>
              <a:off x="4032"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this</a:t>
              </a:r>
            </a:p>
          </p:txBody>
        </p:sp>
        <p:sp>
          <p:nvSpPr>
            <p:cNvPr id="47130" name="Text Box 13"/>
            <p:cNvSpPr txBox="1">
              <a:spLocks noChangeArrowheads="1"/>
            </p:cNvSpPr>
            <p:nvPr/>
          </p:nvSpPr>
          <p:spPr bwMode="auto">
            <a:xfrm>
              <a:off x="4704" y="2304"/>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fun</a:t>
              </a:r>
            </a:p>
          </p:txBody>
        </p:sp>
        <p:grpSp>
          <p:nvGrpSpPr>
            <p:cNvPr id="47131" name="Group 14"/>
            <p:cNvGrpSpPr>
              <a:grpSpLocks/>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sp>
          <p:nvSpPr>
            <p:cNvPr id="47132" name="Text Box 20"/>
            <p:cNvSpPr txBox="1">
              <a:spLocks noChangeArrowheads="1"/>
            </p:cNvSpPr>
            <p:nvPr/>
          </p:nvSpPr>
          <p:spPr bwMode="auto">
            <a:xfrm>
              <a:off x="2928"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I</a:t>
              </a:r>
            </a:p>
          </p:txBody>
        </p:sp>
      </p:grpSp>
      <p:grpSp>
        <p:nvGrpSpPr>
          <p:cNvPr id="4" name="Group 21"/>
          <p:cNvGrpSpPr>
            <a:grpSpLocks/>
          </p:cNvGrpSpPr>
          <p:nvPr/>
        </p:nvGrpSpPr>
        <p:grpSpPr bwMode="auto">
          <a:xfrm>
            <a:off x="4648200" y="3333750"/>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8" name="Text Box 23"/>
            <p:cNvSpPr txBox="1">
              <a:spLocks noChangeArrowheads="1"/>
            </p:cNvSpPr>
            <p:nvPr/>
          </p:nvSpPr>
          <p:spPr bwMode="auto">
            <a:xfrm>
              <a:off x="3504" y="2784"/>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9" name="Text Box 24"/>
            <p:cNvSpPr txBox="1">
              <a:spLocks noChangeArrowheads="1"/>
            </p:cNvSpPr>
            <p:nvPr/>
          </p:nvSpPr>
          <p:spPr bwMode="auto">
            <a:xfrm>
              <a:off x="4032" y="2784"/>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0.01</a:t>
              </a:r>
            </a:p>
          </p:txBody>
        </p:sp>
        <p:sp>
          <p:nvSpPr>
            <p:cNvPr id="47120" name="Text Box 25"/>
            <p:cNvSpPr txBox="1">
              <a:spLocks noChangeArrowheads="1"/>
            </p:cNvSpPr>
            <p:nvPr/>
          </p:nvSpPr>
          <p:spPr bwMode="auto">
            <a:xfrm>
              <a:off x="4704" y="2784"/>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0.05</a:t>
              </a:r>
            </a:p>
          </p:txBody>
        </p:sp>
        <p:sp>
          <p:nvSpPr>
            <p:cNvPr id="47121" name="Text Box 26"/>
            <p:cNvSpPr txBox="1">
              <a:spLocks noChangeArrowheads="1"/>
            </p:cNvSpPr>
            <p:nvPr/>
          </p:nvSpPr>
          <p:spPr bwMode="auto">
            <a:xfrm>
              <a:off x="2928" y="2784"/>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22" name="Text Box 27"/>
            <p:cNvSpPr txBox="1">
              <a:spLocks noChangeArrowheads="1"/>
            </p:cNvSpPr>
            <p:nvPr/>
          </p:nvSpPr>
          <p:spPr bwMode="auto">
            <a:xfrm>
              <a:off x="5184" y="2985"/>
              <a:ext cx="864"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0.1</a:t>
              </a:r>
            </a:p>
          </p:txBody>
        </p:sp>
        <p:sp>
          <p:nvSpPr>
            <p:cNvPr id="47123" name="Text Box 28"/>
            <p:cNvSpPr txBox="1">
              <a:spLocks noChangeArrowheads="1"/>
            </p:cNvSpPr>
            <p:nvPr/>
          </p:nvSpPr>
          <p:spPr bwMode="auto">
            <a:xfrm>
              <a:off x="3504" y="2985"/>
              <a:ext cx="528"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0.001</a:t>
              </a:r>
            </a:p>
          </p:txBody>
        </p:sp>
        <p:sp>
          <p:nvSpPr>
            <p:cNvPr id="47124" name="Text Box 29"/>
            <p:cNvSpPr txBox="1">
              <a:spLocks noChangeArrowheads="1"/>
            </p:cNvSpPr>
            <p:nvPr/>
          </p:nvSpPr>
          <p:spPr bwMode="auto">
            <a:xfrm>
              <a:off x="4032" y="2985"/>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0.01</a:t>
              </a:r>
            </a:p>
          </p:txBody>
        </p:sp>
        <p:sp>
          <p:nvSpPr>
            <p:cNvPr id="47125" name="Text Box 30"/>
            <p:cNvSpPr txBox="1">
              <a:spLocks noChangeArrowheads="1"/>
            </p:cNvSpPr>
            <p:nvPr/>
          </p:nvSpPr>
          <p:spPr bwMode="auto">
            <a:xfrm>
              <a:off x="4704" y="2985"/>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0.005</a:t>
              </a:r>
            </a:p>
          </p:txBody>
        </p:sp>
        <p:sp>
          <p:nvSpPr>
            <p:cNvPr id="47126" name="Text Box 31"/>
            <p:cNvSpPr txBox="1">
              <a:spLocks noChangeArrowheads="1"/>
            </p:cNvSpPr>
            <p:nvPr/>
          </p:nvSpPr>
          <p:spPr bwMode="auto">
            <a:xfrm>
              <a:off x="2928" y="2985"/>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0.2</a:t>
              </a:r>
            </a:p>
          </p:txBody>
        </p:sp>
      </p:grpSp>
      <p:sp>
        <p:nvSpPr>
          <p:cNvPr id="754720" name="Text Box 32"/>
          <p:cNvSpPr txBox="1">
            <a:spLocks noChangeArrowheads="1"/>
          </p:cNvSpPr>
          <p:nvPr/>
        </p:nvSpPr>
        <p:spPr bwMode="auto">
          <a:xfrm>
            <a:off x="5410200" y="4286250"/>
            <a:ext cx="2895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a:t>
            </a:r>
            <a:r>
              <a:rPr lang="en-US" dirty="0" err="1">
                <a:latin typeface="Calibri"/>
                <a:cs typeface="Calibri"/>
              </a:rPr>
              <a:t>s|</a:t>
            </a:r>
            <a:r>
              <a:rPr lang="en-US" dirty="0" err="1">
                <a:solidFill>
                  <a:srgbClr val="008000"/>
                </a:solidFill>
                <a:latin typeface="Calibri"/>
                <a:cs typeface="Calibri"/>
              </a:rPr>
              <a:t>pos</a:t>
            </a:r>
            <a:r>
              <a:rPr lang="en-US" dirty="0">
                <a:latin typeface="Calibri"/>
                <a:cs typeface="Calibri"/>
              </a:rPr>
              <a:t>)  &gt;  P(</a:t>
            </a:r>
            <a:r>
              <a:rPr lang="en-US" dirty="0" err="1">
                <a:latin typeface="Calibri"/>
                <a:cs typeface="Calibri"/>
              </a:rPr>
              <a:t>s|</a:t>
            </a:r>
            <a:r>
              <a:rPr lang="en-US" dirty="0" err="1">
                <a:solidFill>
                  <a:srgbClr val="FF0000"/>
                </a:solidFill>
                <a:latin typeface="Calibri"/>
                <a:cs typeface="Calibri"/>
              </a:rPr>
              <a:t>neg</a:t>
            </a:r>
            <a:r>
              <a:rPr lang="en-US" dirty="0">
                <a:latin typeface="Calibri"/>
                <a:cs typeface="Calibri"/>
              </a:rPr>
              <a:t>)</a:t>
            </a:r>
          </a:p>
        </p:txBody>
      </p:sp>
      <p:sp>
        <p:nvSpPr>
          <p:cNvPr id="47115" name="Text Box 33"/>
          <p:cNvSpPr txBox="1">
            <a:spLocks noChangeArrowheads="1"/>
          </p:cNvSpPr>
          <p:nvPr/>
        </p:nvSpPr>
        <p:spPr bwMode="auto">
          <a:xfrm>
            <a:off x="2574925" y="2513410"/>
            <a:ext cx="1545565" cy="2375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lnSpc>
                <a:spcPct val="150000"/>
              </a:lnSpc>
            </a:pPr>
            <a:r>
              <a:rPr lang="en-US" sz="2000" dirty="0">
                <a:solidFill>
                  <a:schemeClr val="hlink"/>
                </a:solidFill>
                <a:latin typeface="Calibri"/>
                <a:cs typeface="Calibri"/>
              </a:rPr>
              <a:t>0.2	I</a:t>
            </a:r>
          </a:p>
          <a:p>
            <a:pPr eaLnBrk="1" hangingPunct="1">
              <a:lnSpc>
                <a:spcPct val="150000"/>
              </a:lnSpc>
            </a:pPr>
            <a:r>
              <a:rPr lang="en-US" sz="2000" dirty="0">
                <a:solidFill>
                  <a:schemeClr val="hlink"/>
                </a:solidFill>
                <a:latin typeface="Calibri"/>
                <a:cs typeface="Calibri"/>
              </a:rPr>
              <a:t>0.001	love</a:t>
            </a:r>
          </a:p>
          <a:p>
            <a:pPr eaLnBrk="1" hangingPunct="1">
              <a:lnSpc>
                <a:spcPct val="150000"/>
              </a:lnSpc>
            </a:pPr>
            <a:r>
              <a:rPr lang="en-US" sz="2000" dirty="0">
                <a:solidFill>
                  <a:schemeClr val="hlink"/>
                </a:solidFill>
                <a:latin typeface="Calibri"/>
                <a:cs typeface="Calibri"/>
              </a:rPr>
              <a:t>0.01	this</a:t>
            </a:r>
          </a:p>
          <a:p>
            <a:pPr eaLnBrk="1" hangingPunct="1">
              <a:lnSpc>
                <a:spcPct val="150000"/>
              </a:lnSpc>
            </a:pPr>
            <a:r>
              <a:rPr lang="en-US" sz="2000" dirty="0">
                <a:solidFill>
                  <a:schemeClr val="hlink"/>
                </a:solidFill>
                <a:latin typeface="Calibri"/>
                <a:cs typeface="Calibri"/>
              </a:rPr>
              <a:t>0.005	fun</a:t>
            </a:r>
          </a:p>
          <a:p>
            <a:pPr eaLnBrk="1" hangingPunct="1">
              <a:lnSpc>
                <a:spcPct val="150000"/>
              </a:lnSpc>
            </a:pPr>
            <a:r>
              <a:rPr lang="en-US" sz="2000" dirty="0">
                <a:solidFill>
                  <a:schemeClr val="hlink"/>
                </a:solidFill>
                <a:latin typeface="Calibri"/>
                <a:cs typeface="Calibri"/>
              </a:rPr>
              <a:t>0.1	film</a:t>
            </a:r>
          </a:p>
        </p:txBody>
      </p:sp>
      <p:sp>
        <p:nvSpPr>
          <p:cNvPr id="47116" name="TextBox 34"/>
          <p:cNvSpPr txBox="1">
            <a:spLocks noChangeArrowheads="1"/>
          </p:cNvSpPr>
          <p:nvPr/>
        </p:nvSpPr>
        <p:spPr bwMode="auto">
          <a:xfrm>
            <a:off x="7620001" y="-67479"/>
            <a:ext cx="122832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Sec.13.2.1</a:t>
            </a:r>
          </a:p>
        </p:txBody>
      </p:sp>
    </p:spTree>
    <p:extLst>
      <p:ext uri="{BB962C8B-B14F-4D97-AF65-F5344CB8AC3E}">
        <p14:creationId xmlns:p14="http://schemas.microsoft.com/office/powerpoint/2010/main" val="235884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p:cNvSpPr txBox="1"/>
          <p:nvPr/>
        </p:nvSpPr>
        <p:spPr>
          <a:xfrm>
            <a:off x="5257800" y="2266950"/>
            <a:ext cx="4038600" cy="2585323"/>
          </a:xfrm>
          <a:prstGeom prst="rect">
            <a:avLst/>
          </a:prstGeom>
          <a:noFill/>
        </p:spPr>
        <p:txBody>
          <a:bodyPr wrap="square" rtlCol="0">
            <a:spAutoFit/>
          </a:bodyPr>
          <a:lstStyle/>
          <a:p>
            <a:r>
              <a:rPr lang="en-US" sz="1800" b="1" dirty="0">
                <a:latin typeface="+mn-lt"/>
              </a:rPr>
              <a:t>Choosing a class:</a:t>
            </a:r>
          </a:p>
          <a:p>
            <a:r>
              <a:rPr lang="en-US" sz="1800" dirty="0">
                <a:latin typeface="+mn-lt"/>
              </a:rPr>
              <a:t>P(c|d5) </a:t>
            </a:r>
          </a:p>
          <a:p>
            <a:endParaRPr lang="en-US" sz="1800" dirty="0">
              <a:latin typeface="+mn-lt"/>
            </a:endParaRPr>
          </a:p>
          <a:p>
            <a:endParaRPr lang="en-US" sz="1800" dirty="0">
              <a:latin typeface="+mn-lt"/>
            </a:endParaRPr>
          </a:p>
          <a:p>
            <a:endParaRPr lang="en-US" sz="1800" dirty="0">
              <a:latin typeface="+mn-lt"/>
            </a:endParaRPr>
          </a:p>
          <a:p>
            <a:r>
              <a:rPr lang="en-US" sz="1800" dirty="0">
                <a:latin typeface="+mn-lt"/>
              </a:rPr>
              <a:t>P(j|d5) </a:t>
            </a:r>
          </a:p>
          <a:p>
            <a:endParaRPr lang="en-US" sz="1800" dirty="0">
              <a:latin typeface="+mn-lt"/>
            </a:endParaRPr>
          </a:p>
          <a:p>
            <a:endParaRPr lang="en-US" sz="1800" dirty="0">
              <a:latin typeface="+mn-lt"/>
            </a:endParaRPr>
          </a:p>
          <a:p>
            <a:endParaRPr lang="en-US" sz="1800" dirty="0">
              <a:latin typeface="+mn-lt"/>
            </a:endParaRPr>
          </a:p>
        </p:txBody>
      </p:sp>
      <p:sp>
        <p:nvSpPr>
          <p:cNvPr id="40" name="TextBox 39"/>
          <p:cNvSpPr txBox="1"/>
          <p:nvPr/>
        </p:nvSpPr>
        <p:spPr>
          <a:xfrm>
            <a:off x="5867400" y="3663374"/>
            <a:ext cx="2158664" cy="584776"/>
          </a:xfrm>
          <a:prstGeom prst="rect">
            <a:avLst/>
          </a:prstGeom>
          <a:noFill/>
        </p:spPr>
        <p:txBody>
          <a:bodyPr wrap="none" rtlCol="0">
            <a:spAutoFit/>
          </a:bodyPr>
          <a:lstStyle/>
          <a:p>
            <a:pPr lvl="1"/>
            <a:r>
              <a:rPr lang="en-US" altLang="zh-TW" sz="1600" dirty="0">
                <a:latin typeface="Calibri" charset="0"/>
              </a:rPr>
              <a:t> </a:t>
            </a:r>
            <a:r>
              <a:rPr lang="en-US" altLang="zh-TW" sz="1600" dirty="0">
                <a:latin typeface="Calibri" charset="0"/>
                <a:ea typeface="Arial" charset="0"/>
                <a:cs typeface="Arial" charset="0"/>
              </a:rPr>
              <a:t>1/4 * (2/9)</a:t>
            </a:r>
            <a:r>
              <a:rPr lang="en-US" altLang="zh-TW" sz="1600" baseline="30000" dirty="0">
                <a:latin typeface="Calibri" charset="0"/>
                <a:ea typeface="Arial" charset="0"/>
                <a:cs typeface="Arial" charset="0"/>
              </a:rPr>
              <a:t>3</a:t>
            </a:r>
            <a:r>
              <a:rPr lang="en-US" altLang="zh-TW" sz="1600" dirty="0">
                <a:latin typeface="Calibri" charset="0"/>
                <a:ea typeface="Arial" charset="0"/>
                <a:cs typeface="Arial" charset="0"/>
              </a:rPr>
              <a:t> * 2/9 * 2/9 </a:t>
            </a:r>
            <a:r>
              <a:rPr lang="en-US" altLang="zh-TW" sz="1600" dirty="0">
                <a:latin typeface="Calibri" charset="0"/>
              </a:rPr>
              <a:t> </a:t>
            </a:r>
          </a:p>
          <a:p>
            <a:pPr lvl="1">
              <a:buFont typeface="Wingdings" charset="2"/>
              <a:buNone/>
            </a:pPr>
            <a:r>
              <a:rPr lang="en-US" altLang="zh-TW" sz="1600" dirty="0">
                <a:latin typeface="Calibri" charset="0"/>
                <a:ea typeface="Arial" charset="0"/>
                <a:cs typeface="Arial" charset="0"/>
              </a:rPr>
              <a:t>	≈ 0.0001</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62673228"/>
              </p:ext>
            </p:extLst>
          </p:nvPr>
        </p:nvGraphicFramePr>
        <p:xfrm>
          <a:off x="2895600" y="133350"/>
          <a:ext cx="5867400" cy="1676400"/>
        </p:xfrm>
        <a:graphic>
          <a:graphicData uri="http://schemas.openxmlformats.org/drawingml/2006/table">
            <a:tbl>
              <a:tblPr firstRow="1" bandRow="1">
                <a:tableStyleId>{5C22544A-7EE6-4342-B048-85BDC9FD1C3A}</a:tableStyleId>
              </a:tblPr>
              <a:tblGrid>
                <a:gridCol w="995363">
                  <a:extLst>
                    <a:ext uri="{9D8B030D-6E8A-4147-A177-3AD203B41FA5}">
                      <a16:colId xmlns:a16="http://schemas.microsoft.com/office/drawing/2014/main" val="20000"/>
                    </a:ext>
                  </a:extLst>
                </a:gridCol>
                <a:gridCol w="523874">
                  <a:extLst>
                    <a:ext uri="{9D8B030D-6E8A-4147-A177-3AD203B41FA5}">
                      <a16:colId xmlns:a16="http://schemas.microsoft.com/office/drawing/2014/main" val="20001"/>
                    </a:ext>
                  </a:extLst>
                </a:gridCol>
                <a:gridCol w="3586163">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tblGrid>
              <a:tr h="279400">
                <a:tc>
                  <a:txBody>
                    <a:bodyPr/>
                    <a:lstStyle/>
                    <a:p>
                      <a:pPr>
                        <a:lnSpc>
                          <a:spcPct val="70000"/>
                        </a:lnSpc>
                      </a:pPr>
                      <a:endParaRPr lang="en-US" sz="1600" dirty="0"/>
                    </a:p>
                  </a:txBody>
                  <a:tcPr/>
                </a:tc>
                <a:tc>
                  <a:txBody>
                    <a:bodyPr/>
                    <a:lstStyle/>
                    <a:p>
                      <a:pPr>
                        <a:lnSpc>
                          <a:spcPct val="70000"/>
                        </a:lnSpc>
                      </a:pPr>
                      <a:r>
                        <a:rPr lang="en-US" sz="1600" dirty="0"/>
                        <a:t>Doc</a:t>
                      </a:r>
                    </a:p>
                  </a:txBody>
                  <a:tcPr/>
                </a:tc>
                <a:tc>
                  <a:txBody>
                    <a:bodyPr/>
                    <a:lstStyle/>
                    <a:p>
                      <a:pPr>
                        <a:lnSpc>
                          <a:spcPct val="70000"/>
                        </a:lnSpc>
                      </a:pPr>
                      <a:r>
                        <a:rPr lang="en-US" sz="1600" dirty="0"/>
                        <a:t>Words</a:t>
                      </a:r>
                    </a:p>
                  </a:txBody>
                  <a:tcPr/>
                </a:tc>
                <a:tc>
                  <a:txBody>
                    <a:bodyPr/>
                    <a:lstStyle/>
                    <a:p>
                      <a:pPr>
                        <a:lnSpc>
                          <a:spcPct val="70000"/>
                        </a:lnSpc>
                      </a:pPr>
                      <a:r>
                        <a:rPr lang="en-US" sz="1600" dirty="0"/>
                        <a:t>Class</a:t>
                      </a:r>
                    </a:p>
                  </a:txBody>
                  <a:tcPr/>
                </a:tc>
                <a:extLst>
                  <a:ext uri="{0D108BD9-81ED-4DB2-BD59-A6C34878D82A}">
                    <a16:rowId xmlns:a16="http://schemas.microsoft.com/office/drawing/2014/main" val="10000"/>
                  </a:ext>
                </a:extLst>
              </a:tr>
              <a:tr h="279400">
                <a:tc>
                  <a:txBody>
                    <a:bodyPr/>
                    <a:lstStyle/>
                    <a:p>
                      <a:pPr>
                        <a:lnSpc>
                          <a:spcPct val="70000"/>
                        </a:lnSpc>
                      </a:pPr>
                      <a:r>
                        <a:rPr lang="en-US" sz="1600" dirty="0"/>
                        <a:t>Training</a:t>
                      </a:r>
                    </a:p>
                  </a:txBody>
                  <a:tcPr>
                    <a:solidFill>
                      <a:schemeClr val="accent6">
                        <a:lumMod val="20000"/>
                        <a:lumOff val="80000"/>
                      </a:schemeClr>
                    </a:solidFill>
                  </a:tcPr>
                </a:tc>
                <a:tc>
                  <a:txBody>
                    <a:bodyPr/>
                    <a:lstStyle/>
                    <a:p>
                      <a:pPr>
                        <a:lnSpc>
                          <a:spcPct val="70000"/>
                        </a:lnSpc>
                      </a:pPr>
                      <a:r>
                        <a:rPr lang="en-US" sz="1600" dirty="0"/>
                        <a:t>1</a:t>
                      </a:r>
                    </a:p>
                  </a:txBody>
                  <a:tcPr>
                    <a:solidFill>
                      <a:schemeClr val="accent6">
                        <a:lumMod val="20000"/>
                        <a:lumOff val="80000"/>
                      </a:schemeClr>
                    </a:solidFill>
                  </a:tcPr>
                </a:tc>
                <a:tc>
                  <a:txBody>
                    <a:bodyPr/>
                    <a:lstStyle/>
                    <a:p>
                      <a:pPr>
                        <a:lnSpc>
                          <a:spcPct val="70000"/>
                        </a:lnSpc>
                      </a:pPr>
                      <a:r>
                        <a:rPr lang="en-US" sz="1600" dirty="0"/>
                        <a:t>Chinese</a:t>
                      </a:r>
                      <a:r>
                        <a:rPr lang="en-US" sz="1600" baseline="0" dirty="0"/>
                        <a:t> Beijing Chinese</a:t>
                      </a:r>
                      <a:endParaRPr lang="en-US" sz="1600" dirty="0"/>
                    </a:p>
                  </a:txBody>
                  <a:tcPr>
                    <a:solidFill>
                      <a:schemeClr val="accent6">
                        <a:lumMod val="20000"/>
                        <a:lumOff val="80000"/>
                      </a:schemeClr>
                    </a:solidFill>
                  </a:tcPr>
                </a:tc>
                <a:tc>
                  <a:txBody>
                    <a:bodyPr/>
                    <a:lstStyle/>
                    <a:p>
                      <a:pPr>
                        <a:lnSpc>
                          <a:spcPct val="70000"/>
                        </a:lnSpc>
                      </a:pPr>
                      <a:r>
                        <a:rPr lang="en-US" sz="1600" dirty="0"/>
                        <a:t>c</a:t>
                      </a:r>
                    </a:p>
                  </a:txBody>
                  <a:tcPr>
                    <a:solidFill>
                      <a:schemeClr val="accent6">
                        <a:lumMod val="20000"/>
                        <a:lumOff val="80000"/>
                      </a:schemeClr>
                    </a:solidFill>
                  </a:tcPr>
                </a:tc>
                <a:extLst>
                  <a:ext uri="{0D108BD9-81ED-4DB2-BD59-A6C34878D82A}">
                    <a16:rowId xmlns:a16="http://schemas.microsoft.com/office/drawing/2014/main" val="10001"/>
                  </a:ext>
                </a:extLst>
              </a:tr>
              <a:tr h="279400">
                <a:tc>
                  <a:txBody>
                    <a:bodyPr/>
                    <a:lstStyle/>
                    <a:p>
                      <a:pPr>
                        <a:lnSpc>
                          <a:spcPct val="70000"/>
                        </a:lnSpc>
                      </a:pPr>
                      <a:endParaRPr lang="en-US" sz="1600" dirty="0"/>
                    </a:p>
                  </a:txBody>
                  <a:tcPr>
                    <a:solidFill>
                      <a:schemeClr val="accent6">
                        <a:lumMod val="20000"/>
                        <a:lumOff val="80000"/>
                      </a:schemeClr>
                    </a:solidFill>
                  </a:tcPr>
                </a:tc>
                <a:tc>
                  <a:txBody>
                    <a:bodyPr/>
                    <a:lstStyle/>
                    <a:p>
                      <a:pPr>
                        <a:lnSpc>
                          <a:spcPct val="70000"/>
                        </a:lnSpc>
                      </a:pPr>
                      <a:r>
                        <a:rPr lang="en-US" sz="1600" dirty="0"/>
                        <a:t>2</a:t>
                      </a:r>
                    </a:p>
                  </a:txBody>
                  <a:tcPr>
                    <a:solidFill>
                      <a:schemeClr val="accent6">
                        <a:lumMod val="20000"/>
                        <a:lumOff val="80000"/>
                      </a:schemeClr>
                    </a:solidFill>
                  </a:tcPr>
                </a:tc>
                <a:tc>
                  <a:txBody>
                    <a:bodyPr/>
                    <a:lstStyle/>
                    <a:p>
                      <a:pPr>
                        <a:lnSpc>
                          <a:spcPct val="70000"/>
                        </a:lnSpc>
                      </a:pPr>
                      <a:r>
                        <a:rPr lang="en-US" sz="1600" dirty="0"/>
                        <a:t>Chinese Chinese Shanghai</a:t>
                      </a:r>
                    </a:p>
                  </a:txBody>
                  <a:tcPr>
                    <a:solidFill>
                      <a:schemeClr val="accent6">
                        <a:lumMod val="20000"/>
                        <a:lumOff val="80000"/>
                      </a:schemeClr>
                    </a:solidFill>
                  </a:tcPr>
                </a:tc>
                <a:tc>
                  <a:txBody>
                    <a:bodyPr/>
                    <a:lstStyle/>
                    <a:p>
                      <a:pPr>
                        <a:lnSpc>
                          <a:spcPct val="70000"/>
                        </a:lnSpc>
                      </a:pPr>
                      <a:r>
                        <a:rPr lang="en-US" sz="1600" dirty="0"/>
                        <a:t>c</a:t>
                      </a:r>
                    </a:p>
                  </a:txBody>
                  <a:tcPr>
                    <a:solidFill>
                      <a:schemeClr val="accent6">
                        <a:lumMod val="20000"/>
                        <a:lumOff val="80000"/>
                      </a:schemeClr>
                    </a:solidFill>
                  </a:tcPr>
                </a:tc>
                <a:extLst>
                  <a:ext uri="{0D108BD9-81ED-4DB2-BD59-A6C34878D82A}">
                    <a16:rowId xmlns:a16="http://schemas.microsoft.com/office/drawing/2014/main" val="10002"/>
                  </a:ext>
                </a:extLst>
              </a:tr>
              <a:tr h="279400">
                <a:tc>
                  <a:txBody>
                    <a:bodyPr/>
                    <a:lstStyle/>
                    <a:p>
                      <a:pPr>
                        <a:lnSpc>
                          <a:spcPct val="70000"/>
                        </a:lnSpc>
                      </a:pPr>
                      <a:endParaRPr lang="en-US" sz="1600"/>
                    </a:p>
                  </a:txBody>
                  <a:tcPr>
                    <a:solidFill>
                      <a:schemeClr val="accent6">
                        <a:lumMod val="20000"/>
                        <a:lumOff val="80000"/>
                      </a:schemeClr>
                    </a:solidFill>
                  </a:tcPr>
                </a:tc>
                <a:tc>
                  <a:txBody>
                    <a:bodyPr/>
                    <a:lstStyle/>
                    <a:p>
                      <a:pPr>
                        <a:lnSpc>
                          <a:spcPct val="70000"/>
                        </a:lnSpc>
                      </a:pPr>
                      <a:r>
                        <a:rPr lang="en-US" sz="1600" dirty="0"/>
                        <a:t>3</a:t>
                      </a:r>
                    </a:p>
                  </a:txBody>
                  <a:tcPr>
                    <a:solidFill>
                      <a:schemeClr val="accent6">
                        <a:lumMod val="20000"/>
                        <a:lumOff val="80000"/>
                      </a:schemeClr>
                    </a:solidFill>
                  </a:tcPr>
                </a:tc>
                <a:tc>
                  <a:txBody>
                    <a:bodyPr/>
                    <a:lstStyle/>
                    <a:p>
                      <a:pPr>
                        <a:lnSpc>
                          <a:spcPct val="70000"/>
                        </a:lnSpc>
                      </a:pPr>
                      <a:r>
                        <a:rPr lang="en-US" sz="1600" dirty="0"/>
                        <a:t>Chinese Macao</a:t>
                      </a:r>
                    </a:p>
                  </a:txBody>
                  <a:tcPr>
                    <a:solidFill>
                      <a:schemeClr val="accent6">
                        <a:lumMod val="20000"/>
                        <a:lumOff val="80000"/>
                      </a:schemeClr>
                    </a:solidFill>
                  </a:tcPr>
                </a:tc>
                <a:tc>
                  <a:txBody>
                    <a:bodyPr/>
                    <a:lstStyle/>
                    <a:p>
                      <a:pPr>
                        <a:lnSpc>
                          <a:spcPct val="70000"/>
                        </a:lnSpc>
                      </a:pPr>
                      <a:r>
                        <a:rPr lang="en-US" sz="1600" dirty="0"/>
                        <a:t>c</a:t>
                      </a:r>
                    </a:p>
                  </a:txBody>
                  <a:tcPr>
                    <a:solidFill>
                      <a:schemeClr val="accent6">
                        <a:lumMod val="20000"/>
                        <a:lumOff val="80000"/>
                      </a:schemeClr>
                    </a:solidFill>
                  </a:tcPr>
                </a:tc>
                <a:extLst>
                  <a:ext uri="{0D108BD9-81ED-4DB2-BD59-A6C34878D82A}">
                    <a16:rowId xmlns:a16="http://schemas.microsoft.com/office/drawing/2014/main" val="10003"/>
                  </a:ext>
                </a:extLst>
              </a:tr>
              <a:tr h="279400">
                <a:tc>
                  <a:txBody>
                    <a:bodyPr/>
                    <a:lstStyle/>
                    <a:p>
                      <a:pPr>
                        <a:lnSpc>
                          <a:spcPct val="70000"/>
                        </a:lnSpc>
                      </a:pPr>
                      <a:endParaRPr lang="en-US" sz="1600"/>
                    </a:p>
                  </a:txBody>
                  <a:tcPr>
                    <a:solidFill>
                      <a:schemeClr val="accent6">
                        <a:lumMod val="20000"/>
                        <a:lumOff val="80000"/>
                      </a:schemeClr>
                    </a:solidFill>
                  </a:tcPr>
                </a:tc>
                <a:tc>
                  <a:txBody>
                    <a:bodyPr/>
                    <a:lstStyle/>
                    <a:p>
                      <a:pPr>
                        <a:lnSpc>
                          <a:spcPct val="70000"/>
                        </a:lnSpc>
                      </a:pPr>
                      <a:r>
                        <a:rPr lang="en-US" sz="1600" dirty="0"/>
                        <a:t>4</a:t>
                      </a:r>
                    </a:p>
                  </a:txBody>
                  <a:tcPr>
                    <a:solidFill>
                      <a:schemeClr val="accent6">
                        <a:lumMod val="20000"/>
                        <a:lumOff val="80000"/>
                      </a:schemeClr>
                    </a:solidFill>
                  </a:tcPr>
                </a:tc>
                <a:tc>
                  <a:txBody>
                    <a:bodyPr/>
                    <a:lstStyle/>
                    <a:p>
                      <a:pPr>
                        <a:lnSpc>
                          <a:spcPct val="70000"/>
                        </a:lnSpc>
                      </a:pPr>
                      <a:r>
                        <a:rPr lang="en-US" sz="1600" dirty="0"/>
                        <a:t>Tokyo Japan Chinese</a:t>
                      </a:r>
                    </a:p>
                  </a:txBody>
                  <a:tcPr>
                    <a:solidFill>
                      <a:schemeClr val="accent6">
                        <a:lumMod val="20000"/>
                        <a:lumOff val="80000"/>
                      </a:schemeClr>
                    </a:solidFill>
                  </a:tcPr>
                </a:tc>
                <a:tc>
                  <a:txBody>
                    <a:bodyPr/>
                    <a:lstStyle/>
                    <a:p>
                      <a:pPr>
                        <a:lnSpc>
                          <a:spcPct val="70000"/>
                        </a:lnSpc>
                      </a:pPr>
                      <a:r>
                        <a:rPr lang="en-US" sz="1600" dirty="0"/>
                        <a:t>j</a:t>
                      </a:r>
                    </a:p>
                  </a:txBody>
                  <a:tcPr>
                    <a:solidFill>
                      <a:schemeClr val="accent6">
                        <a:lumMod val="20000"/>
                        <a:lumOff val="80000"/>
                      </a:schemeClr>
                    </a:solidFill>
                  </a:tcPr>
                </a:tc>
                <a:extLst>
                  <a:ext uri="{0D108BD9-81ED-4DB2-BD59-A6C34878D82A}">
                    <a16:rowId xmlns:a16="http://schemas.microsoft.com/office/drawing/2014/main" val="10004"/>
                  </a:ext>
                </a:extLst>
              </a:tr>
              <a:tr h="279400">
                <a:tc>
                  <a:txBody>
                    <a:bodyPr/>
                    <a:lstStyle/>
                    <a:p>
                      <a:pPr>
                        <a:lnSpc>
                          <a:spcPct val="70000"/>
                        </a:lnSpc>
                      </a:pPr>
                      <a:r>
                        <a:rPr lang="en-US" sz="1600" dirty="0"/>
                        <a:t>Test</a:t>
                      </a:r>
                    </a:p>
                  </a:txBody>
                  <a:tcPr/>
                </a:tc>
                <a:tc>
                  <a:txBody>
                    <a:bodyPr/>
                    <a:lstStyle/>
                    <a:p>
                      <a:pPr>
                        <a:lnSpc>
                          <a:spcPct val="70000"/>
                        </a:lnSpc>
                      </a:pPr>
                      <a:r>
                        <a:rPr lang="en-US" sz="1600" dirty="0"/>
                        <a:t>5</a:t>
                      </a:r>
                    </a:p>
                  </a:txBody>
                  <a:tcPr/>
                </a:tc>
                <a:tc>
                  <a:txBody>
                    <a:bodyPr/>
                    <a:lstStyle/>
                    <a:p>
                      <a:pPr>
                        <a:lnSpc>
                          <a:spcPct val="70000"/>
                        </a:lnSpc>
                      </a:pPr>
                      <a:r>
                        <a:rPr lang="en-US" sz="1600" dirty="0"/>
                        <a:t>Chinese Chinese Chinese Tokyo</a:t>
                      </a:r>
                      <a:r>
                        <a:rPr lang="en-US" sz="1600" baseline="0" dirty="0"/>
                        <a:t> Japan</a:t>
                      </a:r>
                      <a:endParaRPr lang="en-US" sz="1600" dirty="0"/>
                    </a:p>
                  </a:txBody>
                  <a:tcPr/>
                </a:tc>
                <a:tc>
                  <a:txBody>
                    <a:bodyPr/>
                    <a:lstStyle/>
                    <a:p>
                      <a:pPr>
                        <a:lnSpc>
                          <a:spcPct val="70000"/>
                        </a:lnSpc>
                      </a:pPr>
                      <a:r>
                        <a:rPr lang="en-US" sz="1600" dirty="0"/>
                        <a:t>?</a:t>
                      </a: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46</a:t>
            </a:fld>
            <a:endParaRPr lang="en-US"/>
          </a:p>
        </p:txBody>
      </p:sp>
      <p:sp>
        <p:nvSpPr>
          <p:cNvPr id="7" name="TextBox 6"/>
          <p:cNvSpPr txBox="1"/>
          <p:nvPr/>
        </p:nvSpPr>
        <p:spPr>
          <a:xfrm>
            <a:off x="838200" y="3028950"/>
            <a:ext cx="2609195" cy="2031325"/>
          </a:xfrm>
          <a:prstGeom prst="rect">
            <a:avLst/>
          </a:prstGeom>
          <a:noFill/>
        </p:spPr>
        <p:txBody>
          <a:bodyPr wrap="none" rtlCol="0">
            <a:spAutoFit/>
          </a:bodyPr>
          <a:lstStyle/>
          <a:p>
            <a:r>
              <a:rPr lang="en-US" sz="1800" b="1" dirty="0">
                <a:latin typeface="+mn-lt"/>
              </a:rPr>
              <a:t>Conditional Probabilities:</a:t>
            </a:r>
          </a:p>
          <a:p>
            <a:r>
              <a:rPr lang="en-US" sz="1800" dirty="0">
                <a:latin typeface="+mn-lt"/>
              </a:rPr>
              <a:t>P(</a:t>
            </a:r>
            <a:r>
              <a:rPr lang="en-US" sz="1800" dirty="0" err="1">
                <a:latin typeface="+mn-lt"/>
              </a:rPr>
              <a:t>Chinese|</a:t>
            </a:r>
            <a:r>
              <a:rPr lang="en-US" sz="1800" i="1" dirty="0" err="1">
                <a:latin typeface="+mn-lt"/>
              </a:rPr>
              <a:t>c</a:t>
            </a:r>
            <a:r>
              <a:rPr lang="en-US" sz="1800" dirty="0">
                <a:latin typeface="+mn-lt"/>
              </a:rPr>
              <a:t>) =</a:t>
            </a:r>
          </a:p>
          <a:p>
            <a:r>
              <a:rPr lang="en-US" sz="1800" dirty="0">
                <a:latin typeface="+mn-lt"/>
              </a:rPr>
              <a:t>P(</a:t>
            </a:r>
            <a:r>
              <a:rPr lang="en-US" sz="1800" dirty="0" err="1">
                <a:latin typeface="+mn-lt"/>
              </a:rPr>
              <a:t>Tokyo|</a:t>
            </a:r>
            <a:r>
              <a:rPr lang="en-US" sz="1800" i="1" dirty="0" err="1">
                <a:latin typeface="+mn-lt"/>
              </a:rPr>
              <a:t>c</a:t>
            </a:r>
            <a:r>
              <a:rPr lang="en-US" sz="1800" dirty="0">
                <a:latin typeface="+mn-lt"/>
              </a:rPr>
              <a:t>)    =</a:t>
            </a:r>
          </a:p>
          <a:p>
            <a:r>
              <a:rPr lang="en-US" sz="1800" dirty="0">
                <a:latin typeface="+mn-lt"/>
              </a:rPr>
              <a:t>P(</a:t>
            </a:r>
            <a:r>
              <a:rPr lang="en-US" sz="1800" dirty="0" err="1">
                <a:latin typeface="+mn-lt"/>
              </a:rPr>
              <a:t>Japan|</a:t>
            </a:r>
            <a:r>
              <a:rPr lang="en-US" sz="1800" i="1" dirty="0" err="1">
                <a:latin typeface="+mn-lt"/>
              </a:rPr>
              <a:t>c</a:t>
            </a:r>
            <a:r>
              <a:rPr lang="en-US" sz="1800" dirty="0">
                <a:latin typeface="+mn-lt"/>
              </a:rPr>
              <a:t>)     =</a:t>
            </a:r>
          </a:p>
          <a:p>
            <a:r>
              <a:rPr lang="en-US" sz="1800" dirty="0">
                <a:latin typeface="+mn-lt"/>
              </a:rPr>
              <a:t>P(</a:t>
            </a:r>
            <a:r>
              <a:rPr lang="en-US" sz="1800" dirty="0" err="1">
                <a:latin typeface="+mn-lt"/>
              </a:rPr>
              <a:t>Chinese|</a:t>
            </a:r>
            <a:r>
              <a:rPr lang="en-US" sz="1800" i="1" dirty="0" err="1">
                <a:latin typeface="+mn-lt"/>
              </a:rPr>
              <a:t>j</a:t>
            </a:r>
            <a:r>
              <a:rPr lang="en-US" sz="1800" dirty="0">
                <a:latin typeface="+mn-lt"/>
              </a:rPr>
              <a:t>) =</a:t>
            </a:r>
          </a:p>
          <a:p>
            <a:r>
              <a:rPr lang="en-US" sz="1800" dirty="0">
                <a:latin typeface="+mn-lt"/>
              </a:rPr>
              <a:t>P(</a:t>
            </a:r>
            <a:r>
              <a:rPr lang="en-US" sz="1800" dirty="0" err="1">
                <a:latin typeface="+mn-lt"/>
              </a:rPr>
              <a:t>Tokyo|</a:t>
            </a:r>
            <a:r>
              <a:rPr lang="en-US" sz="1800" i="1" dirty="0" err="1">
                <a:latin typeface="+mn-lt"/>
              </a:rPr>
              <a:t>j</a:t>
            </a:r>
            <a:r>
              <a:rPr lang="en-US" sz="1800" dirty="0">
                <a:latin typeface="+mn-lt"/>
              </a:rPr>
              <a:t>)     =</a:t>
            </a:r>
          </a:p>
          <a:p>
            <a:r>
              <a:rPr lang="en-US" sz="1800" dirty="0">
                <a:latin typeface="+mn-lt"/>
              </a:rPr>
              <a:t>P(</a:t>
            </a:r>
            <a:r>
              <a:rPr lang="en-US" sz="1800" dirty="0" err="1">
                <a:latin typeface="+mn-lt"/>
              </a:rPr>
              <a:t>Japan|</a:t>
            </a:r>
            <a:r>
              <a:rPr lang="en-US" sz="1800" i="1" dirty="0" err="1">
                <a:latin typeface="+mn-lt"/>
              </a:rPr>
              <a:t>j</a:t>
            </a:r>
            <a:r>
              <a:rPr lang="en-US" sz="1800" dirty="0">
                <a:latin typeface="+mn-lt"/>
              </a:rPr>
              <a:t>)      = </a:t>
            </a:r>
          </a:p>
        </p:txBody>
      </p:sp>
      <p:sp>
        <p:nvSpPr>
          <p:cNvPr id="8" name="TextBox 7"/>
          <p:cNvSpPr txBox="1"/>
          <p:nvPr/>
        </p:nvSpPr>
        <p:spPr>
          <a:xfrm>
            <a:off x="457200" y="1834574"/>
            <a:ext cx="838199" cy="954107"/>
          </a:xfrm>
          <a:prstGeom prst="rect">
            <a:avLst/>
          </a:prstGeom>
          <a:noFill/>
        </p:spPr>
        <p:txBody>
          <a:bodyPr wrap="square" rtlCol="0">
            <a:spAutoFit/>
          </a:bodyPr>
          <a:lstStyle/>
          <a:p>
            <a:r>
              <a:rPr lang="en-US" sz="1800" b="1" dirty="0">
                <a:latin typeface="+mn-lt"/>
              </a:rPr>
              <a:t>Priors:</a:t>
            </a:r>
          </a:p>
          <a:p>
            <a:r>
              <a:rPr lang="en-US" sz="1800" i="1" dirty="0">
                <a:latin typeface="+mn-lt"/>
              </a:rPr>
              <a:t>P</a:t>
            </a:r>
            <a:r>
              <a:rPr lang="en-US" sz="1800" dirty="0">
                <a:latin typeface="+mn-lt"/>
              </a:rPr>
              <a:t>(</a:t>
            </a:r>
            <a:r>
              <a:rPr lang="en-US" sz="1800" i="1" dirty="0">
                <a:latin typeface="+mn-lt"/>
              </a:rPr>
              <a:t>c</a:t>
            </a:r>
            <a:r>
              <a:rPr lang="en-US" sz="1800" dirty="0">
                <a:latin typeface="+mn-lt"/>
              </a:rPr>
              <a:t>)= </a:t>
            </a:r>
          </a:p>
          <a:p>
            <a:endParaRPr lang="en-US" sz="200" i="1" dirty="0">
              <a:latin typeface="+mn-lt"/>
            </a:endParaRPr>
          </a:p>
          <a:p>
            <a:r>
              <a:rPr lang="en-US" sz="1800" i="1" dirty="0">
                <a:latin typeface="+mn-lt"/>
              </a:rPr>
              <a:t>P</a:t>
            </a:r>
            <a:r>
              <a:rPr lang="en-US" sz="1800" dirty="0">
                <a:latin typeface="+mn-lt"/>
              </a:rPr>
              <a:t>(</a:t>
            </a:r>
            <a:r>
              <a:rPr lang="en-US" sz="1800" i="1" dirty="0">
                <a:latin typeface="+mn-lt"/>
              </a:rPr>
              <a:t>j</a:t>
            </a:r>
            <a:r>
              <a:rPr lang="en-US" sz="1800" dirty="0">
                <a:latin typeface="+mn-lt"/>
              </a:rPr>
              <a:t>)= </a:t>
            </a:r>
          </a:p>
        </p:txBody>
      </p:sp>
      <p:sp>
        <p:nvSpPr>
          <p:cNvPr id="12" name="TextBox 11"/>
          <p:cNvSpPr txBox="1"/>
          <p:nvPr/>
        </p:nvSpPr>
        <p:spPr>
          <a:xfrm>
            <a:off x="1143000" y="2087998"/>
            <a:ext cx="331537" cy="584776"/>
          </a:xfrm>
          <a:prstGeom prst="rect">
            <a:avLst/>
          </a:prstGeom>
          <a:noFill/>
        </p:spPr>
        <p:txBody>
          <a:bodyPr wrap="square" rtlCol="0">
            <a:spAutoFit/>
          </a:bodyPr>
          <a:lstStyle/>
          <a:p>
            <a:r>
              <a:rPr lang="en-US" sz="1600" dirty="0">
                <a:latin typeface="+mn-lt"/>
              </a:rPr>
              <a:t>3</a:t>
            </a:r>
          </a:p>
          <a:p>
            <a:endParaRPr lang="en-US" sz="1600" dirty="0">
              <a:latin typeface="+mn-lt"/>
            </a:endParaRPr>
          </a:p>
        </p:txBody>
      </p:sp>
      <p:sp>
        <p:nvSpPr>
          <p:cNvPr id="13" name="TextBox 12"/>
          <p:cNvSpPr txBox="1"/>
          <p:nvPr/>
        </p:nvSpPr>
        <p:spPr>
          <a:xfrm>
            <a:off x="1143000" y="2312590"/>
            <a:ext cx="304800" cy="338554"/>
          </a:xfrm>
          <a:prstGeom prst="rect">
            <a:avLst/>
          </a:prstGeom>
          <a:noFill/>
        </p:spPr>
        <p:txBody>
          <a:bodyPr wrap="square" rtlCol="0">
            <a:spAutoFit/>
          </a:bodyPr>
          <a:lstStyle/>
          <a:p>
            <a:r>
              <a:rPr lang="en-US" sz="1600" dirty="0">
                <a:latin typeface="+mn-lt"/>
              </a:rPr>
              <a:t>4</a:t>
            </a:r>
          </a:p>
        </p:txBody>
      </p:sp>
      <p:cxnSp>
        <p:nvCxnSpPr>
          <p:cNvPr id="15" name="Straight Connector 14"/>
          <p:cNvCxnSpPr/>
          <p:nvPr/>
        </p:nvCxnSpPr>
        <p:spPr bwMode="auto">
          <a:xfrm>
            <a:off x="1196472" y="2388790"/>
            <a:ext cx="17796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371600" y="2291774"/>
            <a:ext cx="331537" cy="584776"/>
          </a:xfrm>
          <a:prstGeom prst="rect">
            <a:avLst/>
          </a:prstGeom>
          <a:noFill/>
        </p:spPr>
        <p:txBody>
          <a:bodyPr wrap="square" rtlCol="0">
            <a:spAutoFit/>
          </a:bodyPr>
          <a:lstStyle/>
          <a:p>
            <a:r>
              <a:rPr lang="en-US" sz="1600" dirty="0">
                <a:latin typeface="+mn-lt"/>
              </a:rPr>
              <a:t>1</a:t>
            </a:r>
          </a:p>
          <a:p>
            <a:endParaRPr lang="en-US" sz="1600" dirty="0">
              <a:latin typeface="+mn-lt"/>
            </a:endParaRPr>
          </a:p>
        </p:txBody>
      </p:sp>
      <p:sp>
        <p:nvSpPr>
          <p:cNvPr id="24" name="TextBox 23"/>
          <p:cNvSpPr txBox="1"/>
          <p:nvPr/>
        </p:nvSpPr>
        <p:spPr>
          <a:xfrm>
            <a:off x="1371600" y="2516366"/>
            <a:ext cx="304800" cy="338554"/>
          </a:xfrm>
          <a:prstGeom prst="rect">
            <a:avLst/>
          </a:prstGeom>
          <a:noFill/>
        </p:spPr>
        <p:txBody>
          <a:bodyPr wrap="square" rtlCol="0">
            <a:spAutoFit/>
          </a:bodyPr>
          <a:lstStyle/>
          <a:p>
            <a:r>
              <a:rPr lang="en-US" sz="1600" dirty="0">
                <a:latin typeface="+mn-lt"/>
              </a:rPr>
              <a:t>4</a:t>
            </a:r>
          </a:p>
        </p:txBody>
      </p:sp>
      <p:cxnSp>
        <p:nvCxnSpPr>
          <p:cNvPr id="25" name="Straight Connector 24"/>
          <p:cNvCxnSpPr/>
          <p:nvPr/>
        </p:nvCxnSpPr>
        <p:spPr bwMode="auto">
          <a:xfrm>
            <a:off x="1425072" y="2592566"/>
            <a:ext cx="17796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graphicFrame>
        <p:nvGraphicFramePr>
          <p:cNvPr id="27" name="Object 2"/>
          <p:cNvGraphicFramePr>
            <a:graphicFrameLocks noChangeAspect="1"/>
          </p:cNvGraphicFramePr>
          <p:nvPr>
            <p:extLst>
              <p:ext uri="{D42A27DB-BD31-4B8C-83A1-F6EECF244321}">
                <p14:modId xmlns:p14="http://schemas.microsoft.com/office/powerpoint/2010/main" val="3982358750"/>
              </p:ext>
            </p:extLst>
          </p:nvPr>
        </p:nvGraphicFramePr>
        <p:xfrm>
          <a:off x="228600" y="1123951"/>
          <a:ext cx="2493718" cy="685800"/>
        </p:xfrm>
        <a:graphic>
          <a:graphicData uri="http://schemas.openxmlformats.org/presentationml/2006/ole">
            <mc:AlternateContent xmlns:mc="http://schemas.openxmlformats.org/markup-compatibility/2006">
              <mc:Choice xmlns:v="urn:schemas-microsoft-com:vml" Requires="v">
                <p:oleObj name="Equation" r:id="rId3" imgW="1524000" imgH="419100" progId="Equation.3">
                  <p:embed/>
                </p:oleObj>
              </mc:Choice>
              <mc:Fallback>
                <p:oleObj name="Equation" r:id="rId3" imgW="1524000" imgH="419100" progId="Equation.3">
                  <p:embed/>
                  <p:pic>
                    <p:nvPicPr>
                      <p:cNvPr id="0" name=""/>
                      <p:cNvPicPr>
                        <a:picLocks noChangeAspect="1" noChangeArrowheads="1"/>
                      </p:cNvPicPr>
                      <p:nvPr/>
                    </p:nvPicPr>
                    <p:blipFill>
                      <a:blip r:embed="rId4"/>
                      <a:srcRect/>
                      <a:stretch>
                        <a:fillRect/>
                      </a:stretch>
                    </p:blipFill>
                    <p:spPr bwMode="auto">
                      <a:xfrm>
                        <a:off x="228600" y="1123951"/>
                        <a:ext cx="2493718" cy="685800"/>
                      </a:xfrm>
                      <a:prstGeom prst="rect">
                        <a:avLst/>
                      </a:prstGeom>
                      <a:noFill/>
                    </p:spPr>
                  </p:pic>
                </p:oleObj>
              </mc:Fallback>
            </mc:AlternateContent>
          </a:graphicData>
        </a:graphic>
      </p:graphicFrame>
      <p:graphicFrame>
        <p:nvGraphicFramePr>
          <p:cNvPr id="28" name="Object 2"/>
          <p:cNvGraphicFramePr>
            <a:graphicFrameLocks noChangeAspect="1"/>
          </p:cNvGraphicFramePr>
          <p:nvPr>
            <p:extLst>
              <p:ext uri="{D42A27DB-BD31-4B8C-83A1-F6EECF244321}">
                <p14:modId xmlns:p14="http://schemas.microsoft.com/office/powerpoint/2010/main" val="2025775752"/>
              </p:ext>
            </p:extLst>
          </p:nvPr>
        </p:nvGraphicFramePr>
        <p:xfrm>
          <a:off x="1524000" y="306388"/>
          <a:ext cx="1079500" cy="644525"/>
        </p:xfrm>
        <a:graphic>
          <a:graphicData uri="http://schemas.openxmlformats.org/presentationml/2006/ole">
            <mc:AlternateContent xmlns:mc="http://schemas.openxmlformats.org/markup-compatibility/2006">
              <mc:Choice xmlns:v="urn:schemas-microsoft-com:vml" Requires="v">
                <p:oleObj name="Equation" r:id="rId5" imgW="660400" imgH="393700" progId="Equation.3">
                  <p:embed/>
                </p:oleObj>
              </mc:Choice>
              <mc:Fallback>
                <p:oleObj name="Equation" r:id="rId5" imgW="660400" imgH="393700" progId="Equation.3">
                  <p:embed/>
                  <p:pic>
                    <p:nvPicPr>
                      <p:cNvPr id="0" name=""/>
                      <p:cNvPicPr>
                        <a:picLocks noChangeAspect="1" noChangeArrowheads="1"/>
                      </p:cNvPicPr>
                      <p:nvPr/>
                    </p:nvPicPr>
                    <p:blipFill>
                      <a:blip r:embed="rId6"/>
                      <a:srcRect/>
                      <a:stretch>
                        <a:fillRect/>
                      </a:stretch>
                    </p:blipFill>
                    <p:spPr bwMode="auto">
                      <a:xfrm>
                        <a:off x="1524000" y="306388"/>
                        <a:ext cx="1079500" cy="644525"/>
                      </a:xfrm>
                      <a:prstGeom prst="rect">
                        <a:avLst/>
                      </a:prstGeom>
                      <a:noFill/>
                    </p:spPr>
                  </p:pic>
                </p:oleObj>
              </mc:Fallback>
            </mc:AlternateContent>
          </a:graphicData>
        </a:graphic>
      </p:graphicFrame>
      <p:sp>
        <p:nvSpPr>
          <p:cNvPr id="29" name="TextBox 28"/>
          <p:cNvSpPr txBox="1"/>
          <p:nvPr/>
        </p:nvSpPr>
        <p:spPr>
          <a:xfrm>
            <a:off x="2438400" y="3293646"/>
            <a:ext cx="2558024" cy="369332"/>
          </a:xfrm>
          <a:prstGeom prst="rect">
            <a:avLst/>
          </a:prstGeom>
          <a:noFill/>
        </p:spPr>
        <p:txBody>
          <a:bodyPr wrap="none" rtlCol="0">
            <a:spAutoFit/>
          </a:bodyPr>
          <a:lstStyle/>
          <a:p>
            <a:r>
              <a:rPr lang="en-US" sz="1800" dirty="0">
                <a:latin typeface="+mn-lt"/>
              </a:rPr>
              <a:t>(5+1) / (8+6) = 6/14 = 3/7</a:t>
            </a:r>
          </a:p>
        </p:txBody>
      </p:sp>
      <p:sp>
        <p:nvSpPr>
          <p:cNvPr id="30" name="TextBox 29"/>
          <p:cNvSpPr txBox="1"/>
          <p:nvPr/>
        </p:nvSpPr>
        <p:spPr>
          <a:xfrm>
            <a:off x="2438400" y="3562350"/>
            <a:ext cx="2018501" cy="369332"/>
          </a:xfrm>
          <a:prstGeom prst="rect">
            <a:avLst/>
          </a:prstGeom>
          <a:noFill/>
        </p:spPr>
        <p:txBody>
          <a:bodyPr wrap="none" rtlCol="0">
            <a:spAutoFit/>
          </a:bodyPr>
          <a:lstStyle/>
          <a:p>
            <a:r>
              <a:rPr lang="en-US" sz="1800" dirty="0">
                <a:latin typeface="+mn-lt"/>
              </a:rPr>
              <a:t>(0+1) / (8+6) = 1/14</a:t>
            </a:r>
          </a:p>
        </p:txBody>
      </p:sp>
      <p:sp>
        <p:nvSpPr>
          <p:cNvPr id="32" name="TextBox 31"/>
          <p:cNvSpPr txBox="1"/>
          <p:nvPr/>
        </p:nvSpPr>
        <p:spPr>
          <a:xfrm>
            <a:off x="2438400" y="4145214"/>
            <a:ext cx="1898552" cy="369332"/>
          </a:xfrm>
          <a:prstGeom prst="rect">
            <a:avLst/>
          </a:prstGeom>
          <a:noFill/>
        </p:spPr>
        <p:txBody>
          <a:bodyPr wrap="none" rtlCol="0">
            <a:spAutoFit/>
          </a:bodyPr>
          <a:lstStyle/>
          <a:p>
            <a:r>
              <a:rPr lang="en-US" altLang="zh-TW" sz="1800" dirty="0">
                <a:latin typeface="Calibri" charset="0"/>
              </a:rPr>
              <a:t>(1+1) / (3+6) = 2/9 </a:t>
            </a:r>
            <a:endParaRPr lang="en-US" sz="1800" dirty="0">
              <a:latin typeface="+mn-lt"/>
            </a:endParaRPr>
          </a:p>
        </p:txBody>
      </p:sp>
      <p:sp>
        <p:nvSpPr>
          <p:cNvPr id="33" name="TextBox 32"/>
          <p:cNvSpPr txBox="1"/>
          <p:nvPr/>
        </p:nvSpPr>
        <p:spPr>
          <a:xfrm>
            <a:off x="2438400" y="3852082"/>
            <a:ext cx="2018501" cy="369332"/>
          </a:xfrm>
          <a:prstGeom prst="rect">
            <a:avLst/>
          </a:prstGeom>
          <a:noFill/>
        </p:spPr>
        <p:txBody>
          <a:bodyPr wrap="none" rtlCol="0">
            <a:spAutoFit/>
          </a:bodyPr>
          <a:lstStyle/>
          <a:p>
            <a:r>
              <a:rPr lang="en-US" sz="1800" dirty="0">
                <a:latin typeface="+mn-lt"/>
              </a:rPr>
              <a:t>(0+1) / (8+6) = 1/14</a:t>
            </a:r>
          </a:p>
        </p:txBody>
      </p:sp>
      <p:sp>
        <p:nvSpPr>
          <p:cNvPr id="34" name="TextBox 33"/>
          <p:cNvSpPr txBox="1"/>
          <p:nvPr/>
        </p:nvSpPr>
        <p:spPr>
          <a:xfrm>
            <a:off x="2438400" y="4412218"/>
            <a:ext cx="1898552" cy="369332"/>
          </a:xfrm>
          <a:prstGeom prst="rect">
            <a:avLst/>
          </a:prstGeom>
          <a:noFill/>
        </p:spPr>
        <p:txBody>
          <a:bodyPr wrap="none" rtlCol="0">
            <a:spAutoFit/>
          </a:bodyPr>
          <a:lstStyle/>
          <a:p>
            <a:r>
              <a:rPr lang="en-US" altLang="zh-TW" sz="1800" dirty="0">
                <a:latin typeface="Calibri" charset="0"/>
              </a:rPr>
              <a:t>(1+1) / (3+6) = 2/9 </a:t>
            </a:r>
            <a:endParaRPr lang="en-US" sz="1800" dirty="0">
              <a:latin typeface="+mn-lt"/>
            </a:endParaRPr>
          </a:p>
        </p:txBody>
      </p:sp>
      <p:sp>
        <p:nvSpPr>
          <p:cNvPr id="35" name="TextBox 34"/>
          <p:cNvSpPr txBox="1"/>
          <p:nvPr/>
        </p:nvSpPr>
        <p:spPr>
          <a:xfrm>
            <a:off x="2444848" y="4669254"/>
            <a:ext cx="1898552" cy="369332"/>
          </a:xfrm>
          <a:prstGeom prst="rect">
            <a:avLst/>
          </a:prstGeom>
          <a:noFill/>
        </p:spPr>
        <p:txBody>
          <a:bodyPr wrap="none" rtlCol="0">
            <a:spAutoFit/>
          </a:bodyPr>
          <a:lstStyle/>
          <a:p>
            <a:r>
              <a:rPr lang="en-US" altLang="zh-TW" sz="1800" dirty="0">
                <a:latin typeface="Calibri" charset="0"/>
              </a:rPr>
              <a:t>(1+1) / (3+6) = 2/9 </a:t>
            </a:r>
            <a:endParaRPr lang="en-US" sz="1800" dirty="0">
              <a:latin typeface="+mn-lt"/>
            </a:endParaRPr>
          </a:p>
        </p:txBody>
      </p:sp>
      <p:sp>
        <p:nvSpPr>
          <p:cNvPr id="36" name="TextBox 35"/>
          <p:cNvSpPr txBox="1"/>
          <p:nvPr/>
        </p:nvSpPr>
        <p:spPr>
          <a:xfrm>
            <a:off x="5862947" y="2585118"/>
            <a:ext cx="2366653" cy="584776"/>
          </a:xfrm>
          <a:prstGeom prst="rect">
            <a:avLst/>
          </a:prstGeom>
          <a:noFill/>
        </p:spPr>
        <p:txBody>
          <a:bodyPr wrap="none" rtlCol="0">
            <a:spAutoFit/>
          </a:bodyPr>
          <a:lstStyle/>
          <a:p>
            <a:pPr lvl="1"/>
            <a:r>
              <a:rPr lang="en-US" altLang="zh-TW" sz="1600" dirty="0">
                <a:latin typeface="Calibri" charset="0"/>
              </a:rPr>
              <a:t> 3/4 * (3/7)</a:t>
            </a:r>
            <a:r>
              <a:rPr lang="en-US" altLang="zh-TW" sz="1600" baseline="30000" dirty="0">
                <a:latin typeface="Calibri" charset="0"/>
              </a:rPr>
              <a:t>3</a:t>
            </a:r>
            <a:r>
              <a:rPr lang="en-US" altLang="zh-TW" sz="1600" dirty="0">
                <a:latin typeface="Calibri" charset="0"/>
              </a:rPr>
              <a:t> * 1/14 * 1/14 </a:t>
            </a:r>
          </a:p>
          <a:p>
            <a:pPr lvl="1">
              <a:buFont typeface="Wingdings" charset="2"/>
              <a:buNone/>
            </a:pPr>
            <a:r>
              <a:rPr lang="en-US" altLang="zh-TW" sz="1600" dirty="0">
                <a:latin typeface="Calibri" charset="0"/>
                <a:ea typeface="Arial" charset="0"/>
                <a:cs typeface="Arial" charset="0"/>
              </a:rPr>
              <a:t>	≈ 0.0003</a:t>
            </a:r>
          </a:p>
        </p:txBody>
      </p:sp>
      <p:graphicFrame>
        <p:nvGraphicFramePr>
          <p:cNvPr id="38" name="Object 2"/>
          <p:cNvGraphicFramePr>
            <a:graphicFrameLocks noChangeAspect="1"/>
          </p:cNvGraphicFramePr>
          <p:nvPr>
            <p:extLst>
              <p:ext uri="{D42A27DB-BD31-4B8C-83A1-F6EECF244321}">
                <p14:modId xmlns:p14="http://schemas.microsoft.com/office/powerpoint/2010/main" val="1024907398"/>
              </p:ext>
            </p:extLst>
          </p:nvPr>
        </p:nvGraphicFramePr>
        <p:xfrm>
          <a:off x="6158832" y="2701422"/>
          <a:ext cx="223838" cy="140494"/>
        </p:xfrm>
        <a:graphic>
          <a:graphicData uri="http://schemas.openxmlformats.org/presentationml/2006/ole">
            <mc:AlternateContent xmlns:mc="http://schemas.openxmlformats.org/markup-compatibility/2006">
              <mc:Choice xmlns:v="urn:schemas-microsoft-com:vml" Requires="v">
                <p:oleObj name="Equation" r:id="rId7" imgW="152280" imgH="126720" progId="Equation.3">
                  <p:embed/>
                </p:oleObj>
              </mc:Choice>
              <mc:Fallback>
                <p:oleObj name="Equation" r:id="rId7" imgW="152280" imgH="126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8832" y="2701422"/>
                        <a:ext cx="223838" cy="140494"/>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39" name="Object 2"/>
          <p:cNvGraphicFramePr>
            <a:graphicFrameLocks noChangeAspect="1"/>
          </p:cNvGraphicFramePr>
          <p:nvPr>
            <p:extLst>
              <p:ext uri="{D42A27DB-BD31-4B8C-83A1-F6EECF244321}">
                <p14:modId xmlns:p14="http://schemas.microsoft.com/office/powerpoint/2010/main" val="3081629764"/>
              </p:ext>
            </p:extLst>
          </p:nvPr>
        </p:nvGraphicFramePr>
        <p:xfrm>
          <a:off x="6096000" y="3768222"/>
          <a:ext cx="223838" cy="140494"/>
        </p:xfrm>
        <a:graphic>
          <a:graphicData uri="http://schemas.openxmlformats.org/presentationml/2006/ole">
            <mc:AlternateContent xmlns:mc="http://schemas.openxmlformats.org/markup-compatibility/2006">
              <mc:Choice xmlns:v="urn:schemas-microsoft-com:vml" Requires="v">
                <p:oleObj name="Equation" r:id="rId9" imgW="152280" imgH="126720" progId="Equation.3">
                  <p:embed/>
                </p:oleObj>
              </mc:Choice>
              <mc:Fallback>
                <p:oleObj name="Equation" r:id="rId9" imgW="152280" imgH="126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3768222"/>
                        <a:ext cx="223838" cy="140494"/>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3" name="TextBox 2">
            <a:extLst>
              <a:ext uri="{FF2B5EF4-FFF2-40B4-BE49-F238E27FC236}">
                <a16:creationId xmlns:a16="http://schemas.microsoft.com/office/drawing/2014/main" id="{FB2D53BD-BCBC-07D0-DD3C-79C88C9FCB15}"/>
              </a:ext>
            </a:extLst>
          </p:cNvPr>
          <p:cNvSpPr txBox="1"/>
          <p:nvPr/>
        </p:nvSpPr>
        <p:spPr>
          <a:xfrm>
            <a:off x="113963" y="13256"/>
            <a:ext cx="4648874" cy="461665"/>
          </a:xfrm>
          <a:prstGeom prst="rect">
            <a:avLst/>
          </a:prstGeom>
          <a:noFill/>
        </p:spPr>
        <p:txBody>
          <a:bodyPr wrap="square">
            <a:spAutoFit/>
          </a:bodyPr>
          <a:lstStyle/>
          <a:p>
            <a:r>
              <a:rPr lang="en-US" dirty="0"/>
              <a:t>Example 2:</a:t>
            </a:r>
          </a:p>
        </p:txBody>
      </p:sp>
    </p:spTree>
    <p:extLst>
      <p:ext uri="{BB962C8B-B14F-4D97-AF65-F5344CB8AC3E}">
        <p14:creationId xmlns:p14="http://schemas.microsoft.com/office/powerpoint/2010/main" val="837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1" nodeType="click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0" grpId="1"/>
      <p:bldP spid="7" grpId="0"/>
      <p:bldP spid="8" grpId="0" build="allAtOnce"/>
      <p:bldP spid="13" grpId="0"/>
      <p:bldP spid="24" grpId="0"/>
      <p:bldP spid="29" grpId="0"/>
      <p:bldP spid="30" grpId="0"/>
      <p:bldP spid="32" grpId="0"/>
      <p:bldP spid="33" grpId="0"/>
      <p:bldP spid="34" grpId="0"/>
      <p:bldP spid="35" grpId="0"/>
      <p:bldP spid="36"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GB" dirty="0"/>
              <a:t>Na</a:t>
            </a:r>
            <a:r>
              <a:rPr lang="fr-FR" dirty="0" err="1"/>
              <a:t>ï</a:t>
            </a:r>
            <a:r>
              <a:rPr lang="en-GB" dirty="0" err="1"/>
              <a:t>ve</a:t>
            </a:r>
            <a:r>
              <a:rPr lang="en-GB" dirty="0"/>
              <a:t> Bayes in Spam Filtering</a:t>
            </a:r>
            <a:endParaRPr lang="en-US" dirty="0"/>
          </a:p>
        </p:txBody>
      </p:sp>
      <p:sp>
        <p:nvSpPr>
          <p:cNvPr id="74755" name="Rectangle 3"/>
          <p:cNvSpPr>
            <a:spLocks noGrp="1" noChangeArrowheads="1"/>
          </p:cNvSpPr>
          <p:nvPr>
            <p:ph sz="quarter" idx="1"/>
          </p:nvPr>
        </p:nvSpPr>
        <p:spPr/>
        <p:txBody>
          <a:bodyPr/>
          <a:lstStyle/>
          <a:p>
            <a:r>
              <a:rPr lang="en-US" dirty="0" err="1">
                <a:latin typeface="Calibri" charset="0"/>
              </a:rPr>
              <a:t>SpamAssassin</a:t>
            </a:r>
            <a:r>
              <a:rPr lang="en-US" dirty="0">
                <a:latin typeface="Calibri" charset="0"/>
              </a:rPr>
              <a:t> Features:</a:t>
            </a:r>
          </a:p>
          <a:p>
            <a:pPr lvl="1"/>
            <a:r>
              <a:rPr lang="en-US" sz="1600" dirty="0"/>
              <a:t>Mentions Generic Viagra</a:t>
            </a:r>
          </a:p>
          <a:p>
            <a:pPr lvl="1"/>
            <a:r>
              <a:rPr lang="en-US" sz="1600" dirty="0"/>
              <a:t>Online Pharmacy</a:t>
            </a:r>
          </a:p>
          <a:p>
            <a:pPr lvl="1"/>
            <a:r>
              <a:rPr lang="en-US" sz="1600" dirty="0"/>
              <a:t>Mentions millions of (dollar) ((dollar) NN,NNN,NNN.NN)</a:t>
            </a:r>
          </a:p>
          <a:p>
            <a:pPr lvl="1"/>
            <a:r>
              <a:rPr lang="en-US" sz="1600" dirty="0"/>
              <a:t>Phrase: impress ... girl</a:t>
            </a:r>
          </a:p>
          <a:p>
            <a:pPr lvl="1"/>
            <a:r>
              <a:rPr lang="en-US" sz="1600" dirty="0"/>
              <a:t>From: starts with many numbers</a:t>
            </a:r>
          </a:p>
          <a:p>
            <a:pPr lvl="1"/>
            <a:r>
              <a:rPr lang="en-US" sz="1600" dirty="0"/>
              <a:t>Subject is all capitals</a:t>
            </a:r>
          </a:p>
          <a:p>
            <a:pPr lvl="1"/>
            <a:r>
              <a:rPr lang="en-US" sz="1600" dirty="0"/>
              <a:t>HTML has a low ratio of text to image area</a:t>
            </a:r>
          </a:p>
          <a:p>
            <a:pPr lvl="1"/>
            <a:r>
              <a:rPr lang="en-US" sz="1600" dirty="0"/>
              <a:t>One hundred percent guaranteed</a:t>
            </a:r>
          </a:p>
          <a:p>
            <a:pPr lvl="1"/>
            <a:r>
              <a:rPr lang="en-US" sz="1600" dirty="0"/>
              <a:t>Claims you can be removed from the list</a:t>
            </a:r>
          </a:p>
          <a:p>
            <a:pPr lvl="1"/>
            <a:r>
              <a:rPr lang="en-US" sz="1600" dirty="0"/>
              <a:t>'Prestigious Non-Accredited Universities'		</a:t>
            </a:r>
          </a:p>
          <a:p>
            <a:pPr lvl="1"/>
            <a:r>
              <a:rPr lang="en-US" sz="1600" dirty="0">
                <a:hlinkClick r:id="rId3"/>
              </a:rPr>
              <a:t>http://spamassassin.apache.org/tests_3_3_x.html</a:t>
            </a:r>
            <a:endParaRPr lang="en-US" sz="1600" dirty="0"/>
          </a:p>
        </p:txBody>
      </p:sp>
    </p:spTree>
    <p:extLst>
      <p:ext uri="{BB962C8B-B14F-4D97-AF65-F5344CB8AC3E}">
        <p14:creationId xmlns:p14="http://schemas.microsoft.com/office/powerpoint/2010/main" val="49457148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371600" y="209550"/>
            <a:ext cx="7467600" cy="742950"/>
          </a:xfrm>
        </p:spPr>
        <p:txBody>
          <a:bodyPr/>
          <a:lstStyle/>
          <a:p>
            <a:r>
              <a:rPr lang="en-US" dirty="0"/>
              <a:t>Summary: Naive Bayes is Not So Naive</a:t>
            </a:r>
          </a:p>
        </p:txBody>
      </p:sp>
      <p:sp>
        <p:nvSpPr>
          <p:cNvPr id="73731" name="Rectangle 3"/>
          <p:cNvSpPr>
            <a:spLocks noGrp="1" noChangeArrowheads="1"/>
          </p:cNvSpPr>
          <p:nvPr>
            <p:ph sz="quarter" idx="1"/>
          </p:nvPr>
        </p:nvSpPr>
        <p:spPr>
          <a:xfrm>
            <a:off x="152400" y="1143000"/>
            <a:ext cx="8763000" cy="3771900"/>
          </a:xfrm>
        </p:spPr>
        <p:txBody>
          <a:bodyPr/>
          <a:lstStyle/>
          <a:p>
            <a:pPr marL="228600" indent="-228600"/>
            <a:r>
              <a:rPr lang="en-US" dirty="0">
                <a:latin typeface="Calibri" charset="0"/>
              </a:rPr>
              <a:t>Very Fast, low storage requirements</a:t>
            </a:r>
          </a:p>
          <a:p>
            <a:pPr marL="228600" indent="-228600"/>
            <a:r>
              <a:rPr lang="en-US" dirty="0">
                <a:latin typeface="Calibri" charset="0"/>
              </a:rPr>
              <a:t>Robust to Irrelevant Features</a:t>
            </a:r>
          </a:p>
          <a:p>
            <a:pPr marL="571500" lvl="1" indent="-165100">
              <a:lnSpc>
                <a:spcPct val="90000"/>
              </a:lnSpc>
              <a:buFont typeface="Wingdings" charset="2"/>
              <a:buNone/>
            </a:pPr>
            <a:r>
              <a:rPr lang="en-US" dirty="0">
                <a:latin typeface="Calibri" charset="0"/>
              </a:rPr>
              <a:t>	</a:t>
            </a:r>
            <a:r>
              <a:rPr lang="en-US" sz="1800" dirty="0">
                <a:latin typeface="Calibri" charset="0"/>
              </a:rPr>
              <a:t>Irrelevant Features cancel each other without affecting results</a:t>
            </a:r>
          </a:p>
          <a:p>
            <a:pPr marL="228600" indent="-228600"/>
            <a:r>
              <a:rPr lang="en-US" dirty="0">
                <a:latin typeface="Calibri" charset="0"/>
              </a:rPr>
              <a:t>Very good in domains with many equally important features</a:t>
            </a:r>
          </a:p>
          <a:p>
            <a:pPr marL="571500" lvl="1" indent="-165100">
              <a:buFont typeface="Wingdings" charset="2"/>
              <a:buNone/>
            </a:pPr>
            <a:r>
              <a:rPr lang="en-US" dirty="0">
                <a:latin typeface="Calibri" charset="0"/>
              </a:rPr>
              <a:t>	</a:t>
            </a:r>
            <a:r>
              <a:rPr lang="en-US" sz="1800" dirty="0">
                <a:latin typeface="Calibri" charset="0"/>
              </a:rPr>
              <a:t>Decision Trees suffer from </a:t>
            </a:r>
            <a:r>
              <a:rPr lang="en-US" sz="1800" i="1" dirty="0">
                <a:latin typeface="Calibri" charset="0"/>
              </a:rPr>
              <a:t>fragmentation</a:t>
            </a:r>
            <a:r>
              <a:rPr lang="en-US" sz="1800" dirty="0">
                <a:latin typeface="Calibri" charset="0"/>
              </a:rPr>
              <a:t> in such cases – especially if little data</a:t>
            </a:r>
          </a:p>
          <a:p>
            <a:pPr marL="228600" indent="-228600"/>
            <a:r>
              <a:rPr lang="en-US" dirty="0">
                <a:latin typeface="Calibri" charset="0"/>
              </a:rPr>
              <a:t>Optimal if the independence assumptions hold: </a:t>
            </a:r>
            <a:r>
              <a:rPr lang="en-US" sz="2000" dirty="0">
                <a:latin typeface="Calibri" charset="0"/>
              </a:rPr>
              <a:t>If assumed independence is correct, then it is the Bayes Optimal Classifier for problem</a:t>
            </a:r>
            <a:endParaRPr lang="en-US" dirty="0">
              <a:latin typeface="Calibri" charset="0"/>
            </a:endParaRPr>
          </a:p>
          <a:p>
            <a:pPr marL="228600" indent="-228600"/>
            <a:r>
              <a:rPr lang="en-US" dirty="0">
                <a:latin typeface="Calibri" charset="0"/>
              </a:rPr>
              <a:t>A good dependable baseline for text classification</a:t>
            </a:r>
          </a:p>
          <a:p>
            <a:pPr marL="571500" lvl="1"/>
            <a:r>
              <a:rPr lang="en-US" sz="2400" b="1" dirty="0">
                <a:solidFill>
                  <a:srgbClr val="FF0000"/>
                </a:solidFill>
                <a:latin typeface="Calibri" charset="0"/>
              </a:rPr>
              <a:t>But we will see other classifiers that give better accuracy</a:t>
            </a:r>
          </a:p>
          <a:p>
            <a:pPr marL="228600" indent="-228600"/>
            <a:endParaRPr lang="en-US" dirty="0">
              <a:latin typeface="Calibri" charset="0"/>
            </a:endParaRPr>
          </a:p>
        </p:txBody>
      </p:sp>
    </p:spTree>
    <p:extLst>
      <p:ext uri="{BB962C8B-B14F-4D97-AF65-F5344CB8AC3E}">
        <p14:creationId xmlns:p14="http://schemas.microsoft.com/office/powerpoint/2010/main" val="80412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ctrTitle"/>
          </p:nvPr>
        </p:nvSpPr>
        <p:spPr>
          <a:xfrm>
            <a:off x="914400" y="438150"/>
            <a:ext cx="7762056" cy="1371600"/>
          </a:xfrm>
        </p:spPr>
        <p:txBody>
          <a:bodyPr/>
          <a:lstStyle/>
          <a:p>
            <a:r>
              <a:rPr lang="en-US" sz="4000" dirty="0">
                <a:latin typeface="Calibri (Headings)"/>
                <a:cs typeface="Calibri (Headings)"/>
              </a:rPr>
              <a:t>Text Classification and Na</a:t>
            </a:r>
            <a:r>
              <a:rPr lang="fr-FR" sz="4000" dirty="0" err="1">
                <a:latin typeface="Calibri (Headings)"/>
                <a:cs typeface="Calibri (Headings)"/>
              </a:rPr>
              <a:t>ï</a:t>
            </a:r>
            <a:r>
              <a:rPr lang="en-US" sz="4000" dirty="0" err="1">
                <a:latin typeface="Calibri (Headings)"/>
                <a:cs typeface="Calibri (Headings)"/>
              </a:rPr>
              <a:t>ve</a:t>
            </a:r>
            <a:r>
              <a:rPr lang="en-US" sz="4000" dirty="0">
                <a:latin typeface="Calibri (Headings)"/>
                <a:cs typeface="Calibri (Headings)"/>
              </a:rPr>
              <a:t> Bayes</a:t>
            </a:r>
            <a:endParaRPr lang="en-US" sz="4000" dirty="0"/>
          </a:p>
        </p:txBody>
      </p:sp>
      <p:sp>
        <p:nvSpPr>
          <p:cNvPr id="6" name="Subtitle 5"/>
          <p:cNvSpPr>
            <a:spLocks noGrp="1"/>
          </p:cNvSpPr>
          <p:nvPr>
            <p:ph type="subTitle" idx="1"/>
          </p:nvPr>
        </p:nvSpPr>
        <p:spPr>
          <a:xfrm>
            <a:off x="914400" y="2419350"/>
            <a:ext cx="7543800" cy="2133600"/>
          </a:xfrm>
        </p:spPr>
        <p:txBody>
          <a:bodyPr/>
          <a:lstStyle/>
          <a:p>
            <a:r>
              <a:rPr lang="en-US" sz="3200" dirty="0">
                <a:solidFill>
                  <a:srgbClr val="A4001D"/>
                </a:solidFill>
                <a:ea typeface="ＭＳ Ｐゴシック" charset="0"/>
                <a:cs typeface="Calibri"/>
              </a:rPr>
              <a:t>Evaluation :Precision, Recall, and the F measure</a:t>
            </a:r>
          </a:p>
        </p:txBody>
      </p:sp>
    </p:spTree>
    <p:extLst>
      <p:ext uri="{BB962C8B-B14F-4D97-AF65-F5344CB8AC3E}">
        <p14:creationId xmlns:p14="http://schemas.microsoft.com/office/powerpoint/2010/main" val="3366809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467600" cy="742950"/>
          </a:xfrm>
        </p:spPr>
        <p:txBody>
          <a:bodyPr wrap="square" anchor="b">
            <a:normAutofit/>
          </a:bodyPr>
          <a:lstStyle/>
          <a:p>
            <a:r>
              <a:rPr lang="en-US" dirty="0"/>
              <a:t>Male or female author?</a:t>
            </a:r>
          </a:p>
        </p:txBody>
      </p:sp>
      <p:sp>
        <p:nvSpPr>
          <p:cNvPr id="9" name="Slide Number Placeholder 3">
            <a:extLst>
              <a:ext uri="{FF2B5EF4-FFF2-40B4-BE49-F238E27FC236}">
                <a16:creationId xmlns:a16="http://schemas.microsoft.com/office/drawing/2014/main" id="{A24294A5-4B67-465C-2E78-5E60FDE49955}"/>
              </a:ext>
            </a:extLst>
          </p:cNvPr>
          <p:cNvSpPr>
            <a:spLocks noGrp="1"/>
          </p:cNvSpPr>
          <p:nvPr>
            <p:ph type="sldNum" sz="quarter" idx="12"/>
          </p:nvPr>
        </p:nvSpPr>
        <p:spPr>
          <a:xfrm>
            <a:off x="304800" y="4705350"/>
            <a:ext cx="1981200" cy="342900"/>
          </a:xfrm>
        </p:spPr>
        <p:txBody>
          <a:bodyPr/>
          <a:lstStyle/>
          <a:p>
            <a:pPr>
              <a:spcAft>
                <a:spcPts val="600"/>
              </a:spcAft>
            </a:pPr>
            <a:fld id="{10F35DC5-7E65-8247-99AB-4E984F8A921E}" type="slidenum">
              <a:rPr lang="en-US"/>
              <a:pPr>
                <a:spcAft>
                  <a:spcPts val="600"/>
                </a:spcAft>
              </a:pPr>
              <a:t>5</a:t>
            </a:fld>
            <a:endParaRPr lang="en-US"/>
          </a:p>
        </p:txBody>
      </p:sp>
      <p:graphicFrame>
        <p:nvGraphicFramePr>
          <p:cNvPr id="5" name="Content Placeholder 2">
            <a:extLst>
              <a:ext uri="{FF2B5EF4-FFF2-40B4-BE49-F238E27FC236}">
                <a16:creationId xmlns:a16="http://schemas.microsoft.com/office/drawing/2014/main" id="{85915518-66F3-3353-F2B1-1D872367F60C}"/>
              </a:ext>
            </a:extLst>
          </p:cNvPr>
          <p:cNvGraphicFramePr>
            <a:graphicFrameLocks noGrp="1"/>
          </p:cNvGraphicFramePr>
          <p:nvPr>
            <p:ph idx="1"/>
            <p:extLst>
              <p:ext uri="{D42A27DB-BD31-4B8C-83A1-F6EECF244321}">
                <p14:modId xmlns:p14="http://schemas.microsoft.com/office/powerpoint/2010/main" val="646512936"/>
              </p:ext>
            </p:extLst>
          </p:nvPr>
        </p:nvGraphicFramePr>
        <p:xfrm>
          <a:off x="304800" y="1352550"/>
          <a:ext cx="8534400" cy="333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243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The 2-by-2 contingency table</a:t>
            </a:r>
          </a:p>
        </p:txBody>
      </p:sp>
      <p:pic>
        <p:nvPicPr>
          <p:cNvPr id="3" name="Picture 2">
            <a:extLst>
              <a:ext uri="{FF2B5EF4-FFF2-40B4-BE49-F238E27FC236}">
                <a16:creationId xmlns:a16="http://schemas.microsoft.com/office/drawing/2014/main" id="{CE62EA6B-CDED-9583-6DA6-E3007814D6C7}"/>
              </a:ext>
            </a:extLst>
          </p:cNvPr>
          <p:cNvPicPr>
            <a:picLocks noChangeAspect="1"/>
          </p:cNvPicPr>
          <p:nvPr/>
        </p:nvPicPr>
        <p:blipFill>
          <a:blip r:embed="rId3"/>
          <a:stretch>
            <a:fillRect/>
          </a:stretch>
        </p:blipFill>
        <p:spPr>
          <a:xfrm>
            <a:off x="1072970" y="1276350"/>
            <a:ext cx="6998060" cy="3194214"/>
          </a:xfrm>
          <a:prstGeom prst="rect">
            <a:avLst/>
          </a:prstGeom>
        </p:spPr>
      </p:pic>
    </p:spTree>
    <p:extLst>
      <p:ext uri="{BB962C8B-B14F-4D97-AF65-F5344CB8AC3E}">
        <p14:creationId xmlns:p14="http://schemas.microsoft.com/office/powerpoint/2010/main" val="3127794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Precision and recall</a:t>
            </a:r>
          </a:p>
        </p:txBody>
      </p:sp>
      <p:sp>
        <p:nvSpPr>
          <p:cNvPr id="65538" name="Rectangle 3"/>
          <p:cNvSpPr>
            <a:spLocks noGrp="1" noChangeArrowheads="1"/>
          </p:cNvSpPr>
          <p:nvPr>
            <p:ph type="body" idx="1"/>
          </p:nvPr>
        </p:nvSpPr>
        <p:spPr/>
        <p:txBody>
          <a:bodyPr/>
          <a:lstStyle/>
          <a:p>
            <a:pPr eaLnBrk="1" hangingPunct="1"/>
            <a:r>
              <a:rPr lang="en-US" b="1" dirty="0">
                <a:ea typeface="ＭＳ Ｐゴシック" charset="0"/>
                <a:cs typeface="ＭＳ Ｐゴシック" charset="0"/>
              </a:rPr>
              <a:t>Precision</a:t>
            </a:r>
            <a:r>
              <a:rPr lang="en-US" dirty="0">
                <a:ea typeface="ＭＳ Ｐゴシック" charset="0"/>
                <a:cs typeface="ＭＳ Ｐゴシック" charset="0"/>
              </a:rPr>
              <a:t>: % of selected items that are correct</a:t>
            </a:r>
            <a:br>
              <a:rPr lang="en-US" dirty="0">
                <a:ea typeface="ＭＳ Ｐゴシック" charset="0"/>
                <a:cs typeface="ＭＳ Ｐゴシック" charset="0"/>
              </a:rPr>
            </a:br>
            <a:r>
              <a:rPr lang="en-US" b="1" dirty="0">
                <a:ea typeface="ＭＳ Ｐゴシック" charset="0"/>
                <a:cs typeface="ＭＳ Ｐゴシック" charset="0"/>
              </a:rPr>
              <a:t>Recall</a:t>
            </a:r>
            <a:r>
              <a:rPr lang="en-US" dirty="0">
                <a:ea typeface="ＭＳ Ｐゴシック" charset="0"/>
                <a:cs typeface="ＭＳ Ｐゴシック" charset="0"/>
              </a:rPr>
              <a:t>: % of correct items that are selected</a:t>
            </a:r>
          </a:p>
          <a:p>
            <a:pPr eaLnBrk="1" hangingPunct="1"/>
            <a:endParaRPr lang="en-US" dirty="0">
              <a:ea typeface="ＭＳ Ｐゴシック" charset="0"/>
              <a:cs typeface="ＭＳ Ｐゴシック" charset="0"/>
            </a:endParaRPr>
          </a:p>
        </p:txBody>
      </p:sp>
      <p:pic>
        <p:nvPicPr>
          <p:cNvPr id="3" name="Picture 2">
            <a:extLst>
              <a:ext uri="{FF2B5EF4-FFF2-40B4-BE49-F238E27FC236}">
                <a16:creationId xmlns:a16="http://schemas.microsoft.com/office/drawing/2014/main" id="{28FB8B1C-C022-6E81-209B-FE78D030130A}"/>
              </a:ext>
            </a:extLst>
          </p:cNvPr>
          <p:cNvPicPr>
            <a:picLocks noChangeAspect="1"/>
          </p:cNvPicPr>
          <p:nvPr/>
        </p:nvPicPr>
        <p:blipFill>
          <a:blip r:embed="rId3"/>
          <a:stretch>
            <a:fillRect/>
          </a:stretch>
        </p:blipFill>
        <p:spPr>
          <a:xfrm>
            <a:off x="1514318" y="2190750"/>
            <a:ext cx="6115364" cy="1289116"/>
          </a:xfrm>
          <a:prstGeom prst="rect">
            <a:avLst/>
          </a:prstGeom>
        </p:spPr>
      </p:pic>
      <p:pic>
        <p:nvPicPr>
          <p:cNvPr id="5" name="Picture 4">
            <a:extLst>
              <a:ext uri="{FF2B5EF4-FFF2-40B4-BE49-F238E27FC236}">
                <a16:creationId xmlns:a16="http://schemas.microsoft.com/office/drawing/2014/main" id="{1A656965-282C-4346-393E-F19A1A8216F7}"/>
              </a:ext>
            </a:extLst>
          </p:cNvPr>
          <p:cNvPicPr>
            <a:picLocks noChangeAspect="1"/>
          </p:cNvPicPr>
          <p:nvPr/>
        </p:nvPicPr>
        <p:blipFill>
          <a:blip r:embed="rId4"/>
          <a:stretch>
            <a:fillRect/>
          </a:stretch>
        </p:blipFill>
        <p:spPr>
          <a:xfrm>
            <a:off x="1514318" y="3473376"/>
            <a:ext cx="5816899" cy="1441524"/>
          </a:xfrm>
          <a:prstGeom prst="rect">
            <a:avLst/>
          </a:prstGeom>
        </p:spPr>
      </p:pic>
    </p:spTree>
    <p:extLst>
      <p:ext uri="{BB962C8B-B14F-4D97-AF65-F5344CB8AC3E}">
        <p14:creationId xmlns:p14="http://schemas.microsoft.com/office/powerpoint/2010/main" val="1646803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a:t>
            </a:r>
          </a:p>
        </p:txBody>
      </p:sp>
      <p:sp>
        <p:nvSpPr>
          <p:cNvPr id="67586" name="Rectangle 3"/>
          <p:cNvSpPr>
            <a:spLocks noGrp="1" noChangeArrowheads="1"/>
          </p:cNvSpPr>
          <p:nvPr>
            <p:ph type="body" idx="1"/>
          </p:nvPr>
        </p:nvSpPr>
        <p:spPr/>
        <p:txBody>
          <a:bodyPr/>
          <a:lstStyle/>
          <a:p>
            <a:r>
              <a:rPr lang="en-US" dirty="0"/>
              <a:t>A combined measure that assesses the P/R tradeoff is F measure (weighted harmonic mean):</a:t>
            </a:r>
          </a:p>
          <a:p>
            <a:endParaRPr lang="en-US" dirty="0"/>
          </a:p>
          <a:p>
            <a:endParaRPr lang="en-US" dirty="0"/>
          </a:p>
          <a:p>
            <a:endParaRPr lang="en-US" dirty="0"/>
          </a:p>
          <a:p>
            <a:r>
              <a:rPr lang="en-US" dirty="0"/>
              <a:t>The harmonic mean is a very conservative average; see </a:t>
            </a:r>
            <a:r>
              <a:rPr lang="en-US" i="1" dirty="0"/>
              <a:t>IIR</a:t>
            </a:r>
            <a:r>
              <a:rPr lang="en-US" dirty="0"/>
              <a:t> § 8.3</a:t>
            </a:r>
          </a:p>
          <a:p>
            <a:r>
              <a:rPr lang="en-US" dirty="0"/>
              <a:t>People usually use balanced F1 measure</a:t>
            </a:r>
          </a:p>
          <a:p>
            <a:pPr lvl="1"/>
            <a:r>
              <a:rPr lang="en-US" dirty="0"/>
              <a:t>  i.e., with </a:t>
            </a:r>
            <a:r>
              <a:rPr lang="en-US" dirty="0">
                <a:sym typeface="Symbol" charset="0"/>
              </a:rPr>
              <a:t></a:t>
            </a:r>
            <a:r>
              <a:rPr lang="en-US" dirty="0"/>
              <a:t> = 1 (that is, </a:t>
            </a:r>
            <a:r>
              <a:rPr lang="en-US" dirty="0">
                <a:sym typeface="Symbol" charset="0"/>
              </a:rPr>
              <a:t> = ½):   		     </a:t>
            </a:r>
            <a:r>
              <a:rPr lang="en-US" i="1" dirty="0">
                <a:sym typeface="Symbol" charset="0"/>
              </a:rPr>
              <a:t>F</a:t>
            </a:r>
            <a:r>
              <a:rPr lang="en-US" dirty="0">
                <a:sym typeface="Symbol" charset="0"/>
              </a:rPr>
              <a:t> = 2</a:t>
            </a:r>
            <a:r>
              <a:rPr lang="en-US" i="1" dirty="0">
                <a:sym typeface="Symbol" charset="0"/>
              </a:rPr>
              <a:t>PR</a:t>
            </a:r>
            <a:r>
              <a:rPr lang="en-US" dirty="0">
                <a:sym typeface="Symbol" charset="0"/>
              </a:rPr>
              <a:t>/(</a:t>
            </a:r>
            <a:r>
              <a:rPr lang="en-US" i="1" dirty="0">
                <a:sym typeface="Symbol" charset="0"/>
              </a:rPr>
              <a:t>P</a:t>
            </a:r>
            <a:r>
              <a:rPr lang="en-US" dirty="0">
                <a:sym typeface="Symbol" charset="0"/>
              </a:rPr>
              <a:t>+</a:t>
            </a:r>
            <a:r>
              <a:rPr lang="en-US" i="1" dirty="0">
                <a:sym typeface="Symbol" charset="0"/>
              </a:rPr>
              <a:t>R</a:t>
            </a:r>
            <a:r>
              <a:rPr lang="en-US" dirty="0">
                <a:sym typeface="Symbol" charset="0"/>
              </a:rPr>
              <a:t>)</a:t>
            </a:r>
            <a:endParaRPr lang="en-US" dirty="0"/>
          </a:p>
        </p:txBody>
      </p:sp>
      <p:graphicFrame>
        <p:nvGraphicFramePr>
          <p:cNvPr id="67587" name="Object 2"/>
          <p:cNvGraphicFramePr>
            <a:graphicFrameLocks noChangeAspect="1"/>
          </p:cNvGraphicFramePr>
          <p:nvPr>
            <p:extLst>
              <p:ext uri="{D42A27DB-BD31-4B8C-83A1-F6EECF244321}">
                <p14:modId xmlns:p14="http://schemas.microsoft.com/office/powerpoint/2010/main" val="1204514945"/>
              </p:ext>
            </p:extLst>
          </p:nvPr>
        </p:nvGraphicFramePr>
        <p:xfrm>
          <a:off x="2057400" y="2190750"/>
          <a:ext cx="4191000" cy="1219200"/>
        </p:xfrm>
        <a:graphic>
          <a:graphicData uri="http://schemas.openxmlformats.org/presentationml/2006/ole">
            <mc:AlternateContent xmlns:mc="http://schemas.openxmlformats.org/markup-compatibility/2006">
              <mc:Choice xmlns:v="urn:schemas-microsoft-com:vml" Requires="v">
                <p:oleObj name="Equation" r:id="rId3" imgW="2084400" imgH="594000" progId="Equation.3">
                  <p:embed/>
                </p:oleObj>
              </mc:Choice>
              <mc:Fallback>
                <p:oleObj name="Equation" r:id="rId3" imgW="2084400" imgH="59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190750"/>
                        <a:ext cx="4191000" cy="12192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0278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2AF2582C-5254-7A4F-91A6-4BD07F8621D0}" type="slidenum">
              <a:rPr lang="en-US" sz="1200">
                <a:solidFill>
                  <a:srgbClr val="898989"/>
                </a:solidFill>
                <a:latin typeface="Calibri" charset="0"/>
              </a:rPr>
              <a:pPr eaLnBrk="1" hangingPunct="1"/>
              <a:t>53</a:t>
            </a:fld>
            <a:endParaRPr lang="en-US" sz="1200">
              <a:solidFill>
                <a:srgbClr val="898989"/>
              </a:solidFill>
              <a:latin typeface="Calibri" charset="0"/>
            </a:endParaRPr>
          </a:p>
        </p:txBody>
      </p:sp>
      <p:sp>
        <p:nvSpPr>
          <p:cNvPr id="60419"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More Than Two Classes: </a:t>
            </a:r>
            <a:br>
              <a:rPr lang="en-US" dirty="0">
                <a:latin typeface="Calibri" charset="0"/>
                <a:ea typeface="ＭＳ Ｐゴシック" charset="0"/>
                <a:cs typeface="ＭＳ Ｐゴシック" charset="0"/>
              </a:rPr>
            </a:br>
            <a:r>
              <a:rPr lang="en-US" dirty="0">
                <a:latin typeface="Calibri" charset="0"/>
                <a:ea typeface="ＭＳ Ｐゴシック" charset="0"/>
                <a:cs typeface="ＭＳ Ｐゴシック" charset="0"/>
              </a:rPr>
              <a:t>Sets of binary classifiers</a:t>
            </a:r>
          </a:p>
        </p:txBody>
      </p:sp>
      <p:sp>
        <p:nvSpPr>
          <p:cNvPr id="60420"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Dealing with </a:t>
            </a:r>
            <a:r>
              <a:rPr lang="en-US" dirty="0">
                <a:solidFill>
                  <a:srgbClr val="008000"/>
                </a:solidFill>
                <a:latin typeface="Calibri" charset="0"/>
                <a:ea typeface="ＭＳ Ｐゴシック" charset="0"/>
                <a:cs typeface="ＭＳ Ｐゴシック" charset="0"/>
              </a:rPr>
              <a:t>any-of </a:t>
            </a:r>
            <a:r>
              <a:rPr lang="en-US" dirty="0">
                <a:latin typeface="Calibri" charset="0"/>
                <a:ea typeface="ＭＳ Ｐゴシック" charset="0"/>
                <a:cs typeface="ＭＳ Ｐゴシック" charset="0"/>
              </a:rPr>
              <a:t>or </a:t>
            </a:r>
            <a:r>
              <a:rPr lang="en-US" dirty="0" err="1">
                <a:solidFill>
                  <a:srgbClr val="008000"/>
                </a:solidFill>
                <a:latin typeface="Calibri" charset="0"/>
                <a:ea typeface="ＭＳ Ｐゴシック" charset="0"/>
                <a:cs typeface="ＭＳ Ｐゴシック" charset="0"/>
              </a:rPr>
              <a:t>multivalue</a:t>
            </a:r>
            <a:r>
              <a:rPr lang="en-US" dirty="0">
                <a:solidFill>
                  <a:srgbClr val="008000"/>
                </a:solidFill>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classification</a:t>
            </a:r>
          </a:p>
          <a:p>
            <a:pPr lvl="1"/>
            <a:r>
              <a:rPr lang="en-US" dirty="0">
                <a:latin typeface="Calibri" charset="0"/>
                <a:ea typeface="ＭＳ Ｐゴシック" charset="0"/>
              </a:rPr>
              <a:t>A document can belong to 0, 1, or &gt;1 classes.</a:t>
            </a:r>
          </a:p>
          <a:p>
            <a:pPr lvl="1"/>
            <a:endParaRPr lang="en-US" dirty="0">
              <a:latin typeface="Calibri" charset="0"/>
              <a:ea typeface="ＭＳ Ｐゴシック" charset="0"/>
            </a:endParaRPr>
          </a:p>
          <a:p>
            <a:r>
              <a:rPr lang="en-US" dirty="0">
                <a:latin typeface="Calibri" charset="0"/>
                <a:ea typeface="ＭＳ Ｐゴシック" charset="0"/>
                <a:cs typeface="ＭＳ Ｐゴシック" charset="0"/>
              </a:rPr>
              <a:t>For each class </a:t>
            </a:r>
            <a:r>
              <a:rPr lang="en-US" dirty="0" err="1">
                <a:solidFill>
                  <a:srgbClr val="FF0000"/>
                </a:solidFill>
                <a:latin typeface="Calibri" charset="0"/>
                <a:ea typeface="ＭＳ Ｐゴシック" charset="0"/>
                <a:cs typeface="ＭＳ Ｐゴシック" charset="0"/>
              </a:rPr>
              <a:t>c∈C</a:t>
            </a:r>
            <a:endParaRPr lang="en-US" dirty="0">
              <a:solidFill>
                <a:srgbClr val="FF0000"/>
              </a:solidFill>
              <a:latin typeface="Symbol" charset="2"/>
              <a:ea typeface="ＭＳ Ｐゴシック" charset="0"/>
              <a:cs typeface="Symbol" charset="2"/>
            </a:endParaRPr>
          </a:p>
          <a:p>
            <a:pPr lvl="1"/>
            <a:r>
              <a:rPr lang="en-US" dirty="0">
                <a:latin typeface="Calibri" charset="0"/>
                <a:ea typeface="ＭＳ Ｐゴシック" charset="0"/>
                <a:cs typeface="ＭＳ Ｐゴシック" charset="0"/>
              </a:rPr>
              <a:t>Build a classifier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r>
              <a:rPr lang="en-US" dirty="0">
                <a:latin typeface="Calibri" charset="0"/>
                <a:ea typeface="ＭＳ Ｐゴシック" charset="0"/>
                <a:cs typeface="ＭＳ Ｐゴシック" charset="0"/>
              </a:rPr>
              <a:t> to distinguish </a:t>
            </a:r>
            <a:r>
              <a:rPr lang="en-US" dirty="0">
                <a:solidFill>
                  <a:srgbClr val="FF0000"/>
                </a:solidFill>
                <a:latin typeface="Calibri" charset="0"/>
                <a:ea typeface="ＭＳ Ｐゴシック" charset="0"/>
                <a:cs typeface="ＭＳ Ｐゴシック" charset="0"/>
              </a:rPr>
              <a:t>c</a:t>
            </a:r>
            <a:r>
              <a:rPr lang="en-US" dirty="0">
                <a:latin typeface="Calibri" charset="0"/>
                <a:ea typeface="ＭＳ Ｐゴシック" charset="0"/>
                <a:cs typeface="ＭＳ Ｐゴシック" charset="0"/>
              </a:rPr>
              <a:t> from all other classes </a:t>
            </a:r>
            <a:r>
              <a:rPr lang="en-US" dirty="0">
                <a:solidFill>
                  <a:srgbClr val="FF0000"/>
                </a:solidFill>
                <a:latin typeface="Calibri" charset="0"/>
                <a:ea typeface="ＭＳ Ｐゴシック" charset="0"/>
                <a:cs typeface="ＭＳ Ｐゴシック" charset="0"/>
              </a:rPr>
              <a:t>c’ ∈C</a:t>
            </a:r>
            <a:endParaRPr lang="en-US" dirty="0">
              <a:latin typeface="Calibri" charset="0"/>
              <a:ea typeface="ＭＳ Ｐゴシック" charset="0"/>
              <a:cs typeface="ＭＳ Ｐゴシック" charset="0"/>
            </a:endParaRPr>
          </a:p>
          <a:p>
            <a:r>
              <a:rPr lang="en-US" dirty="0">
                <a:latin typeface="Calibri" charset="0"/>
                <a:ea typeface="ＭＳ Ｐゴシック" charset="0"/>
                <a:cs typeface="ＭＳ Ｐゴシック" charset="0"/>
              </a:rPr>
              <a:t>Given test doc </a:t>
            </a:r>
            <a:r>
              <a:rPr lang="en-US" dirty="0">
                <a:solidFill>
                  <a:srgbClr val="FF0000"/>
                </a:solidFill>
                <a:latin typeface="Calibri" charset="0"/>
                <a:ea typeface="ＭＳ Ｐゴシック" charset="0"/>
                <a:cs typeface="ＭＳ Ｐゴシック" charset="0"/>
              </a:rPr>
              <a:t>d</a:t>
            </a:r>
            <a:r>
              <a:rPr lang="en-US" dirty="0">
                <a:latin typeface="Calibri" charset="0"/>
                <a:ea typeface="ＭＳ Ｐゴシック" charset="0"/>
                <a:cs typeface="ＭＳ Ｐゴシック" charset="0"/>
              </a:rPr>
              <a:t>, </a:t>
            </a:r>
          </a:p>
          <a:p>
            <a:pPr lvl="1"/>
            <a:r>
              <a:rPr lang="en-US" dirty="0">
                <a:latin typeface="Calibri" charset="0"/>
                <a:ea typeface="ＭＳ Ｐゴシック" charset="0"/>
                <a:cs typeface="ＭＳ Ｐゴシック" charset="0"/>
              </a:rPr>
              <a:t>Evaluate it for membership in each class using each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endParaRPr lang="en-US" dirty="0">
              <a:solidFill>
                <a:srgbClr val="FF0000"/>
              </a:solidFill>
              <a:latin typeface="Calibri" charset="0"/>
              <a:ea typeface="ＭＳ Ｐゴシック" charset="0"/>
              <a:cs typeface="ＭＳ Ｐゴシック" charset="0"/>
            </a:endParaRPr>
          </a:p>
          <a:p>
            <a:pPr lvl="1"/>
            <a:r>
              <a:rPr lang="en-US" dirty="0">
                <a:solidFill>
                  <a:srgbClr val="FF0000"/>
                </a:solidFill>
                <a:latin typeface="Calibri" charset="0"/>
                <a:ea typeface="ＭＳ Ｐゴシック" charset="0"/>
                <a:cs typeface="ＭＳ Ｐゴシック" charset="0"/>
              </a:rPr>
              <a:t>d</a:t>
            </a:r>
            <a:r>
              <a:rPr lang="en-US" dirty="0">
                <a:latin typeface="Calibri" charset="0"/>
                <a:ea typeface="ＭＳ Ｐゴシック" charset="0"/>
                <a:cs typeface="ＭＳ Ｐゴシック" charset="0"/>
              </a:rPr>
              <a:t> belongs to </a:t>
            </a:r>
            <a:r>
              <a:rPr lang="en-US" dirty="0">
                <a:solidFill>
                  <a:srgbClr val="008000"/>
                </a:solidFill>
                <a:latin typeface="Calibri" charset="0"/>
                <a:ea typeface="ＭＳ Ｐゴシック" charset="0"/>
                <a:cs typeface="ＭＳ Ｐゴシック" charset="0"/>
              </a:rPr>
              <a:t>any</a:t>
            </a:r>
            <a:r>
              <a:rPr lang="en-US" dirty="0">
                <a:latin typeface="Calibri" charset="0"/>
                <a:ea typeface="ＭＳ Ｐゴシック" charset="0"/>
                <a:cs typeface="ＭＳ Ｐゴシック" charset="0"/>
              </a:rPr>
              <a:t> class for which</a:t>
            </a:r>
            <a:r>
              <a:rPr lang="en-US" dirty="0">
                <a:solidFill>
                  <a:srgbClr val="FF0000"/>
                </a:solidFill>
                <a:latin typeface="Calibri" charset="0"/>
                <a:ea typeface="ＭＳ Ｐゴシック" charset="0"/>
                <a:cs typeface="ＭＳ Ｐゴシック" charset="0"/>
              </a:rPr>
              <a:t>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r>
              <a:rPr lang="en-US" baseline="-25000" dirty="0">
                <a:solidFill>
                  <a:srgbClr val="FF0000"/>
                </a:solidFill>
                <a:latin typeface="Calibri" charset="0"/>
                <a:ea typeface="ＭＳ Ｐゴシック" charset="0"/>
                <a:cs typeface="ＭＳ Ｐゴシック" charset="0"/>
              </a:rPr>
              <a:t> </a:t>
            </a:r>
            <a:r>
              <a:rPr lang="en-US" dirty="0">
                <a:solidFill>
                  <a:srgbClr val="FF0000"/>
                </a:solidFill>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returns true</a:t>
            </a:r>
          </a:p>
          <a:p>
            <a:endParaRPr lang="en-US" dirty="0">
              <a:latin typeface="Calibri" charset="0"/>
              <a:ea typeface="ＭＳ Ｐゴシック" charset="0"/>
            </a:endParaRPr>
          </a:p>
        </p:txBody>
      </p:sp>
      <p:sp>
        <p:nvSpPr>
          <p:cNvPr id="60421" name="TextBox 5"/>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Sec.14.5</a:t>
            </a:r>
          </a:p>
        </p:txBody>
      </p:sp>
    </p:spTree>
    <p:extLst>
      <p:ext uri="{BB962C8B-B14F-4D97-AF65-F5344CB8AC3E}">
        <p14:creationId xmlns:p14="http://schemas.microsoft.com/office/powerpoint/2010/main" val="4177543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2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2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2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42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4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2AF2582C-5254-7A4F-91A6-4BD07F8621D0}" type="slidenum">
              <a:rPr lang="en-US" sz="1200">
                <a:solidFill>
                  <a:srgbClr val="898989"/>
                </a:solidFill>
                <a:latin typeface="Calibri" charset="0"/>
              </a:rPr>
              <a:pPr eaLnBrk="1" hangingPunct="1"/>
              <a:t>54</a:t>
            </a:fld>
            <a:endParaRPr lang="en-US" sz="1200">
              <a:solidFill>
                <a:srgbClr val="898989"/>
              </a:solidFill>
              <a:latin typeface="Calibri" charset="0"/>
            </a:endParaRPr>
          </a:p>
        </p:txBody>
      </p:sp>
      <p:sp>
        <p:nvSpPr>
          <p:cNvPr id="60419" name="Rectangle 2"/>
          <p:cNvSpPr>
            <a:spLocks noGrp="1" noChangeArrowheads="1"/>
          </p:cNvSpPr>
          <p:nvPr>
            <p:ph type="title"/>
          </p:nvPr>
        </p:nvSpPr>
        <p:spPr/>
        <p:txBody>
          <a:bodyPr/>
          <a:lstStyle/>
          <a:p>
            <a:r>
              <a:rPr lang="en-US" dirty="0">
                <a:latin typeface="Calibri" charset="0"/>
                <a:ea typeface="ＭＳ Ｐゴシック" charset="0"/>
                <a:cs typeface="ＭＳ Ｐゴシック" charset="0"/>
              </a:rPr>
              <a:t>More Than Two Classes: </a:t>
            </a:r>
            <a:br>
              <a:rPr lang="en-US" dirty="0">
                <a:latin typeface="Calibri" charset="0"/>
                <a:ea typeface="ＭＳ Ｐゴシック" charset="0"/>
                <a:cs typeface="ＭＳ Ｐゴシック" charset="0"/>
              </a:rPr>
            </a:br>
            <a:r>
              <a:rPr lang="en-US" dirty="0">
                <a:latin typeface="Calibri" charset="0"/>
                <a:ea typeface="ＭＳ Ｐゴシック" charset="0"/>
                <a:cs typeface="ＭＳ Ｐゴシック" charset="0"/>
              </a:rPr>
              <a:t>Sets of binary classifiers</a:t>
            </a:r>
          </a:p>
        </p:txBody>
      </p:sp>
      <p:sp>
        <p:nvSpPr>
          <p:cNvPr id="60420" name="Rectangle 3"/>
          <p:cNvSpPr>
            <a:spLocks noGrp="1" noChangeArrowheads="1"/>
          </p:cNvSpPr>
          <p:nvPr>
            <p:ph type="body" idx="1"/>
          </p:nvPr>
        </p:nvSpPr>
        <p:spPr>
          <a:xfrm>
            <a:off x="304800" y="1352550"/>
            <a:ext cx="8534400" cy="3581400"/>
          </a:xfrm>
        </p:spPr>
        <p:txBody>
          <a:bodyPr/>
          <a:lstStyle/>
          <a:p>
            <a:pPr eaLnBrk="1" hangingPunct="1"/>
            <a:r>
              <a:rPr lang="en-US" dirty="0">
                <a:solidFill>
                  <a:srgbClr val="008000"/>
                </a:solidFill>
                <a:latin typeface="Calibri" charset="0"/>
                <a:ea typeface="ＭＳ Ｐゴシック" charset="0"/>
                <a:cs typeface="ＭＳ Ｐゴシック" charset="0"/>
              </a:rPr>
              <a:t>One-of </a:t>
            </a:r>
            <a:r>
              <a:rPr lang="en-US" dirty="0">
                <a:latin typeface="Calibri" charset="0"/>
                <a:ea typeface="ＭＳ Ｐゴシック" charset="0"/>
                <a:cs typeface="ＭＳ Ｐゴシック" charset="0"/>
              </a:rPr>
              <a:t>or </a:t>
            </a:r>
            <a:r>
              <a:rPr lang="en-US" dirty="0">
                <a:solidFill>
                  <a:srgbClr val="008000"/>
                </a:solidFill>
                <a:latin typeface="Calibri" charset="0"/>
                <a:ea typeface="ＭＳ Ｐゴシック" charset="0"/>
                <a:cs typeface="ＭＳ Ｐゴシック" charset="0"/>
              </a:rPr>
              <a:t>multinomial </a:t>
            </a:r>
            <a:r>
              <a:rPr lang="en-US" dirty="0">
                <a:latin typeface="Calibri" charset="0"/>
                <a:ea typeface="ＭＳ Ｐゴシック" charset="0"/>
                <a:cs typeface="ＭＳ Ｐゴシック" charset="0"/>
              </a:rPr>
              <a:t>classification</a:t>
            </a:r>
          </a:p>
          <a:p>
            <a:pPr lvl="1" eaLnBrk="1" hangingPunct="1"/>
            <a:r>
              <a:rPr lang="en-US" dirty="0">
                <a:latin typeface="Calibri" charset="0"/>
                <a:ea typeface="ＭＳ Ｐゴシック" charset="0"/>
              </a:rPr>
              <a:t>Classes are mutually exclusive:  each document in exactly one class</a:t>
            </a:r>
          </a:p>
          <a:p>
            <a:pPr lvl="1" eaLnBrk="1" hangingPunct="1"/>
            <a:endParaRPr lang="en-US" dirty="0">
              <a:latin typeface="Calibri" charset="0"/>
              <a:ea typeface="ＭＳ Ｐゴシック" charset="0"/>
            </a:endParaRPr>
          </a:p>
          <a:p>
            <a:r>
              <a:rPr lang="en-US" dirty="0">
                <a:latin typeface="Calibri" charset="0"/>
                <a:ea typeface="ＭＳ Ｐゴシック" charset="0"/>
                <a:cs typeface="ＭＳ Ｐゴシック" charset="0"/>
              </a:rPr>
              <a:t>For each class </a:t>
            </a:r>
            <a:r>
              <a:rPr lang="en-US" dirty="0" err="1">
                <a:solidFill>
                  <a:srgbClr val="FF0000"/>
                </a:solidFill>
                <a:latin typeface="Calibri" charset="0"/>
                <a:ea typeface="ＭＳ Ｐゴシック" charset="0"/>
                <a:cs typeface="ＭＳ Ｐゴシック" charset="0"/>
              </a:rPr>
              <a:t>c∈C</a:t>
            </a:r>
            <a:endParaRPr lang="en-US" dirty="0">
              <a:solidFill>
                <a:srgbClr val="FF0000"/>
              </a:solidFill>
              <a:latin typeface="Symbol" charset="2"/>
              <a:ea typeface="ＭＳ Ｐゴシック" charset="0"/>
              <a:cs typeface="Symbol" charset="2"/>
            </a:endParaRPr>
          </a:p>
          <a:p>
            <a:pPr lvl="1"/>
            <a:r>
              <a:rPr lang="en-US" dirty="0">
                <a:latin typeface="Calibri" charset="0"/>
                <a:ea typeface="ＭＳ Ｐゴシック" charset="0"/>
                <a:cs typeface="ＭＳ Ｐゴシック" charset="0"/>
              </a:rPr>
              <a:t>Build a classifier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r>
              <a:rPr lang="en-US" dirty="0">
                <a:latin typeface="Calibri" charset="0"/>
                <a:ea typeface="ＭＳ Ｐゴシック" charset="0"/>
                <a:cs typeface="ＭＳ Ｐゴシック" charset="0"/>
              </a:rPr>
              <a:t> to distinguish </a:t>
            </a:r>
            <a:r>
              <a:rPr lang="en-US" dirty="0">
                <a:solidFill>
                  <a:srgbClr val="FF0000"/>
                </a:solidFill>
                <a:latin typeface="Calibri" charset="0"/>
                <a:ea typeface="ＭＳ Ｐゴシック" charset="0"/>
                <a:cs typeface="ＭＳ Ｐゴシック" charset="0"/>
              </a:rPr>
              <a:t>c</a:t>
            </a:r>
            <a:r>
              <a:rPr lang="en-US" dirty="0">
                <a:latin typeface="Calibri" charset="0"/>
                <a:ea typeface="ＭＳ Ｐゴシック" charset="0"/>
                <a:cs typeface="ＭＳ Ｐゴシック" charset="0"/>
              </a:rPr>
              <a:t> from all other classes </a:t>
            </a:r>
            <a:r>
              <a:rPr lang="en-US" dirty="0">
                <a:solidFill>
                  <a:srgbClr val="FF0000"/>
                </a:solidFill>
                <a:latin typeface="Calibri" charset="0"/>
                <a:ea typeface="ＭＳ Ｐゴシック" charset="0"/>
                <a:cs typeface="ＭＳ Ｐゴシック" charset="0"/>
              </a:rPr>
              <a:t>c’ ∈C</a:t>
            </a:r>
            <a:endParaRPr lang="en-US" dirty="0">
              <a:latin typeface="Calibri" charset="0"/>
              <a:ea typeface="ＭＳ Ｐゴシック" charset="0"/>
              <a:cs typeface="ＭＳ Ｐゴシック" charset="0"/>
            </a:endParaRPr>
          </a:p>
          <a:p>
            <a:r>
              <a:rPr lang="en-US" dirty="0">
                <a:latin typeface="Calibri" charset="0"/>
                <a:ea typeface="ＭＳ Ｐゴシック" charset="0"/>
                <a:cs typeface="ＭＳ Ｐゴシック" charset="0"/>
              </a:rPr>
              <a:t>Given test doc </a:t>
            </a:r>
            <a:r>
              <a:rPr lang="en-US" dirty="0">
                <a:solidFill>
                  <a:srgbClr val="FF0000"/>
                </a:solidFill>
                <a:latin typeface="Calibri" charset="0"/>
                <a:ea typeface="ＭＳ Ｐゴシック" charset="0"/>
                <a:cs typeface="ＭＳ Ｐゴシック" charset="0"/>
              </a:rPr>
              <a:t>d</a:t>
            </a:r>
            <a:r>
              <a:rPr lang="en-US" dirty="0">
                <a:latin typeface="Calibri" charset="0"/>
                <a:ea typeface="ＭＳ Ｐゴシック" charset="0"/>
                <a:cs typeface="ＭＳ Ｐゴシック" charset="0"/>
              </a:rPr>
              <a:t>, </a:t>
            </a:r>
          </a:p>
          <a:p>
            <a:pPr lvl="1"/>
            <a:r>
              <a:rPr lang="en-US" dirty="0">
                <a:latin typeface="Calibri" charset="0"/>
                <a:ea typeface="ＭＳ Ｐゴシック" charset="0"/>
                <a:cs typeface="ＭＳ Ｐゴシック" charset="0"/>
              </a:rPr>
              <a:t>Evaluate it for membership in each class using each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endParaRPr lang="en-US" dirty="0">
              <a:solidFill>
                <a:srgbClr val="FF0000"/>
              </a:solidFill>
              <a:latin typeface="Calibri" charset="0"/>
              <a:ea typeface="ＭＳ Ｐゴシック" charset="0"/>
              <a:cs typeface="ＭＳ Ｐゴシック" charset="0"/>
            </a:endParaRPr>
          </a:p>
          <a:p>
            <a:pPr lvl="1"/>
            <a:r>
              <a:rPr lang="en-US" dirty="0">
                <a:solidFill>
                  <a:srgbClr val="FF0000"/>
                </a:solidFill>
                <a:latin typeface="Calibri" charset="0"/>
                <a:ea typeface="ＭＳ Ｐゴシック" charset="0"/>
                <a:cs typeface="ＭＳ Ｐゴシック" charset="0"/>
              </a:rPr>
              <a:t>d</a:t>
            </a:r>
            <a:r>
              <a:rPr lang="en-US" dirty="0">
                <a:latin typeface="Calibri" charset="0"/>
                <a:ea typeface="ＭＳ Ｐゴシック" charset="0"/>
                <a:cs typeface="ＭＳ Ｐゴシック" charset="0"/>
              </a:rPr>
              <a:t> belongs to the </a:t>
            </a:r>
            <a:r>
              <a:rPr lang="en-US" dirty="0">
                <a:solidFill>
                  <a:srgbClr val="008000"/>
                </a:solidFill>
                <a:latin typeface="Calibri" charset="0"/>
                <a:ea typeface="ＭＳ Ｐゴシック" charset="0"/>
                <a:cs typeface="ＭＳ Ｐゴシック" charset="0"/>
              </a:rPr>
              <a:t>one</a:t>
            </a:r>
            <a:r>
              <a:rPr lang="en-US" dirty="0">
                <a:latin typeface="Calibri" charset="0"/>
                <a:ea typeface="ＭＳ Ｐゴシック" charset="0"/>
                <a:cs typeface="ＭＳ Ｐゴシック" charset="0"/>
              </a:rPr>
              <a:t> class with maximum score</a:t>
            </a:r>
          </a:p>
          <a:p>
            <a:pPr lvl="1"/>
            <a:endParaRPr lang="en-US" dirty="0">
              <a:latin typeface="Calibri" charset="0"/>
              <a:ea typeface="ＭＳ Ｐゴシック" charset="0"/>
              <a:cs typeface="ＭＳ Ｐゴシック" charset="0"/>
            </a:endParaRPr>
          </a:p>
          <a:p>
            <a:pPr lvl="1" eaLnBrk="1" hangingPunct="1"/>
            <a:endParaRPr lang="en-US" dirty="0">
              <a:latin typeface="Calibri" charset="0"/>
              <a:ea typeface="ＭＳ Ｐゴシック" charset="0"/>
            </a:endParaRPr>
          </a:p>
        </p:txBody>
      </p:sp>
      <p:sp>
        <p:nvSpPr>
          <p:cNvPr id="60421" name="TextBox 5"/>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Sec.14.5</a:t>
            </a:r>
          </a:p>
        </p:txBody>
      </p:sp>
    </p:spTree>
    <p:extLst>
      <p:ext uri="{BB962C8B-B14F-4D97-AF65-F5344CB8AC3E}">
        <p14:creationId xmlns:p14="http://schemas.microsoft.com/office/powerpoint/2010/main" val="225635308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E620381B-3AA2-4540-B229-7447A8D9845A}" type="slidenum">
              <a:rPr lang="en-US" sz="1200">
                <a:solidFill>
                  <a:srgbClr val="898989"/>
                </a:solidFill>
                <a:latin typeface="Calibri" charset="0"/>
              </a:rPr>
              <a:pPr eaLnBrk="1" hangingPunct="1"/>
              <a:t>55</a:t>
            </a:fld>
            <a:endParaRPr lang="en-US" sz="1200">
              <a:solidFill>
                <a:srgbClr val="898989"/>
              </a:solidFill>
              <a:latin typeface="Calibri" charset="0"/>
            </a:endParaRPr>
          </a:p>
        </p:txBody>
      </p:sp>
      <p:sp>
        <p:nvSpPr>
          <p:cNvPr id="46083" name="Rectangle 2"/>
          <p:cNvSpPr>
            <a:spLocks noGrp="1" noChangeArrowheads="1"/>
          </p:cNvSpPr>
          <p:nvPr>
            <p:ph type="body" idx="1"/>
          </p:nvPr>
        </p:nvSpPr>
        <p:spPr>
          <a:xfrm>
            <a:off x="685800" y="1200150"/>
            <a:ext cx="8153400" cy="3657600"/>
          </a:xfrm>
        </p:spPr>
        <p:txBody>
          <a:bodyPr/>
          <a:lstStyle/>
          <a:p>
            <a:pPr eaLnBrk="1" hangingPunct="1"/>
            <a:r>
              <a:rPr lang="en-US" sz="2100" dirty="0">
                <a:latin typeface="Calibri" charset="0"/>
                <a:ea typeface="ＭＳ Ｐゴシック" charset="0"/>
                <a:cs typeface="ＭＳ Ｐゴシック" charset="0"/>
              </a:rPr>
              <a:t>Most (over)used data set, 21,578 docs (each 90 types, 200 </a:t>
            </a:r>
            <a:r>
              <a:rPr lang="en-US" sz="2100" dirty="0" err="1">
                <a:latin typeface="Calibri" charset="0"/>
                <a:ea typeface="ＭＳ Ｐゴシック" charset="0"/>
                <a:cs typeface="ＭＳ Ｐゴシック" charset="0"/>
              </a:rPr>
              <a:t>toknens</a:t>
            </a:r>
            <a:r>
              <a:rPr lang="en-US" sz="2100" dirty="0">
                <a:latin typeface="Calibri" charset="0"/>
                <a:ea typeface="ＭＳ Ｐゴシック" charset="0"/>
                <a:cs typeface="ＭＳ Ｐゴシック" charset="0"/>
              </a:rPr>
              <a:t>)</a:t>
            </a:r>
          </a:p>
          <a:p>
            <a:pPr eaLnBrk="1" hangingPunct="1"/>
            <a:r>
              <a:rPr lang="en-US" sz="2100" dirty="0">
                <a:latin typeface="Calibri" charset="0"/>
                <a:ea typeface="ＭＳ Ｐゴシック" charset="0"/>
                <a:cs typeface="ＭＳ Ｐゴシック" charset="0"/>
              </a:rPr>
              <a:t>9603 training, 3299 test articles (</a:t>
            </a:r>
            <a:r>
              <a:rPr lang="en-US" sz="2100" dirty="0" err="1">
                <a:latin typeface="Calibri" charset="0"/>
                <a:ea typeface="ＭＳ Ｐゴシック" charset="0"/>
                <a:cs typeface="ＭＳ Ｐゴシック" charset="0"/>
              </a:rPr>
              <a:t>ModApte</a:t>
            </a:r>
            <a:r>
              <a:rPr lang="en-US" sz="2100" dirty="0">
                <a:latin typeface="Calibri" charset="0"/>
                <a:ea typeface="ＭＳ Ｐゴシック" charset="0"/>
                <a:cs typeface="ＭＳ Ｐゴシック" charset="0"/>
              </a:rPr>
              <a:t>/Lewis split)</a:t>
            </a:r>
          </a:p>
          <a:p>
            <a:pPr eaLnBrk="1" hangingPunct="1"/>
            <a:r>
              <a:rPr lang="en-US" sz="2100" dirty="0">
                <a:latin typeface="Calibri" charset="0"/>
                <a:ea typeface="ＭＳ Ｐゴシック" charset="0"/>
                <a:cs typeface="ＭＳ Ｐゴシック" charset="0"/>
              </a:rPr>
              <a:t>118 categories</a:t>
            </a:r>
          </a:p>
          <a:p>
            <a:pPr lvl="1" eaLnBrk="1" hangingPunct="1"/>
            <a:r>
              <a:rPr lang="en-US" sz="2000" dirty="0">
                <a:latin typeface="Calibri" charset="0"/>
                <a:ea typeface="ＭＳ Ｐゴシック" charset="0"/>
              </a:rPr>
              <a:t>An article can be in more than one category</a:t>
            </a:r>
          </a:p>
          <a:p>
            <a:pPr lvl="1" eaLnBrk="1" hangingPunct="1"/>
            <a:r>
              <a:rPr lang="en-US" sz="2000" dirty="0">
                <a:latin typeface="Calibri" charset="0"/>
                <a:ea typeface="ＭＳ Ｐゴシック" charset="0"/>
              </a:rPr>
              <a:t>Learn 118 binary category distinctions</a:t>
            </a:r>
          </a:p>
          <a:p>
            <a:pPr eaLnBrk="1" hangingPunct="1"/>
            <a:r>
              <a:rPr lang="en-US" sz="2200" dirty="0">
                <a:latin typeface="Calibri" charset="0"/>
                <a:ea typeface="ＭＳ Ｐゴシック" charset="0"/>
                <a:cs typeface="ＭＳ Ｐゴシック" charset="0"/>
              </a:rPr>
              <a:t>Average document (with at least one category) has 1.24 classes</a:t>
            </a:r>
          </a:p>
          <a:p>
            <a:pPr eaLnBrk="1" hangingPunct="1"/>
            <a:r>
              <a:rPr lang="en-US" sz="2200" dirty="0">
                <a:latin typeface="Calibri" charset="0"/>
                <a:ea typeface="ＭＳ Ｐゴシック" charset="0"/>
                <a:cs typeface="ＭＳ Ｐゴシック" charset="0"/>
              </a:rPr>
              <a:t>Only about 10 out of 118 categories are large</a:t>
            </a:r>
          </a:p>
          <a:p>
            <a:pPr lvl="1" eaLnBrk="1" hangingPunct="1"/>
            <a:endParaRPr lang="en-US" sz="3400" dirty="0">
              <a:latin typeface="Calibri" charset="0"/>
              <a:ea typeface="ＭＳ Ｐゴシック" charset="0"/>
            </a:endParaRPr>
          </a:p>
          <a:p>
            <a:pPr lvl="1" eaLnBrk="1" hangingPunct="1">
              <a:spcBef>
                <a:spcPct val="0"/>
              </a:spcBef>
              <a:buFont typeface="Wingdings" charset="0"/>
              <a:buNone/>
            </a:pPr>
            <a:endParaRPr lang="en-US" sz="2000" dirty="0">
              <a:latin typeface="Calibri" charset="0"/>
              <a:ea typeface="ＭＳ Ｐゴシック" charset="0"/>
            </a:endParaRPr>
          </a:p>
          <a:p>
            <a:pPr eaLnBrk="1" hangingPunct="1"/>
            <a:endParaRPr lang="en-US" sz="3700" dirty="0">
              <a:latin typeface="Calibri" charset="0"/>
              <a:ea typeface="ＭＳ Ｐゴシック" charset="0"/>
              <a:cs typeface="ＭＳ Ｐゴシック" charset="0"/>
            </a:endParaRPr>
          </a:p>
          <a:p>
            <a:pPr eaLnBrk="1" hangingPunct="1"/>
            <a:endParaRPr lang="en-US" sz="3700" dirty="0">
              <a:latin typeface="Calibri" charset="0"/>
              <a:ea typeface="ＭＳ Ｐゴシック" charset="0"/>
              <a:cs typeface="ＭＳ Ｐゴシック" charset="0"/>
            </a:endParaRPr>
          </a:p>
        </p:txBody>
      </p:sp>
      <p:sp>
        <p:nvSpPr>
          <p:cNvPr id="46084" name="Text Box 3"/>
          <p:cNvSpPr txBox="1">
            <a:spLocks noChangeArrowheads="1"/>
          </p:cNvSpPr>
          <p:nvPr/>
        </p:nvSpPr>
        <p:spPr bwMode="auto">
          <a:xfrm>
            <a:off x="212725" y="4171951"/>
            <a:ext cx="267846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2000" dirty="0"/>
              <a:t>Common categories</a:t>
            </a:r>
          </a:p>
          <a:p>
            <a:pPr eaLnBrk="1" hangingPunct="1"/>
            <a:r>
              <a:rPr lang="en-US" sz="2000" dirty="0"/>
              <a:t>(#train, #test)</a:t>
            </a:r>
          </a:p>
        </p:txBody>
      </p:sp>
      <p:sp>
        <p:nvSpPr>
          <p:cNvPr id="46085" name="Rectangle 4"/>
          <p:cNvSpPr>
            <a:spLocks noGrp="1" noChangeArrowheads="1"/>
          </p:cNvSpPr>
          <p:nvPr>
            <p:ph type="title"/>
          </p:nvPr>
        </p:nvSpPr>
        <p:spPr/>
        <p:txBody>
          <a:bodyPr/>
          <a:lstStyle/>
          <a:p>
            <a:pPr eaLnBrk="1" hangingPunct="1"/>
            <a:r>
              <a:rPr lang="en-US" sz="3600" dirty="0">
                <a:latin typeface="Calibri" charset="0"/>
                <a:ea typeface="ＭＳ Ｐゴシック" charset="0"/>
                <a:cs typeface="ＭＳ Ｐゴシック" charset="0"/>
              </a:rPr>
              <a:t>Evaluation: </a:t>
            </a:r>
            <a:br>
              <a:rPr lang="en-US" sz="3600" dirty="0">
                <a:latin typeface="Calibri" charset="0"/>
                <a:ea typeface="ＭＳ Ｐゴシック" charset="0"/>
                <a:cs typeface="ＭＳ Ｐゴシック" charset="0"/>
              </a:rPr>
            </a:br>
            <a:r>
              <a:rPr lang="en-US" sz="3600" dirty="0">
                <a:latin typeface="Calibri" charset="0"/>
                <a:ea typeface="ＭＳ Ｐゴシック" charset="0"/>
                <a:cs typeface="ＭＳ Ｐゴシック" charset="0"/>
              </a:rPr>
              <a:t>Classic Reuters-21578 Data Set </a:t>
            </a:r>
            <a:endParaRPr lang="en-US" sz="3500" dirty="0">
              <a:latin typeface="Calibri" charset="0"/>
              <a:ea typeface="ＭＳ Ｐゴシック" charset="0"/>
              <a:cs typeface="ＭＳ Ｐゴシック" charset="0"/>
            </a:endParaRPr>
          </a:p>
        </p:txBody>
      </p:sp>
      <p:sp>
        <p:nvSpPr>
          <p:cNvPr id="46086" name="Text Box 5"/>
          <p:cNvSpPr txBox="1">
            <a:spLocks noChangeArrowheads="1"/>
          </p:cNvSpPr>
          <p:nvPr/>
        </p:nvSpPr>
        <p:spPr bwMode="auto">
          <a:xfrm>
            <a:off x="3048000" y="3867150"/>
            <a:ext cx="3048000"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buFontTx/>
              <a:buChar char="•"/>
            </a:pPr>
            <a:r>
              <a:rPr lang="en-US" sz="1600" dirty="0">
                <a:latin typeface="Tahoma" charset="0"/>
              </a:rPr>
              <a:t> Earn (2877, 1087) </a:t>
            </a:r>
          </a:p>
          <a:p>
            <a:pPr>
              <a:buFontTx/>
              <a:buChar char="•"/>
            </a:pPr>
            <a:r>
              <a:rPr lang="en-US" sz="1600" dirty="0">
                <a:latin typeface="Tahoma" charset="0"/>
              </a:rPr>
              <a:t> Acquisitions (1650, 179)</a:t>
            </a:r>
          </a:p>
          <a:p>
            <a:pPr>
              <a:buFontTx/>
              <a:buChar char="•"/>
            </a:pPr>
            <a:r>
              <a:rPr lang="en-US" sz="1600" dirty="0">
                <a:latin typeface="Tahoma" charset="0"/>
              </a:rPr>
              <a:t> Money-</a:t>
            </a:r>
            <a:r>
              <a:rPr lang="en-US" sz="1600" dirty="0" err="1">
                <a:latin typeface="Tahoma" charset="0"/>
              </a:rPr>
              <a:t>fx</a:t>
            </a:r>
            <a:r>
              <a:rPr lang="en-US" sz="1600" dirty="0">
                <a:latin typeface="Tahoma" charset="0"/>
              </a:rPr>
              <a:t> (538, 179)</a:t>
            </a:r>
          </a:p>
          <a:p>
            <a:pPr>
              <a:buFontTx/>
              <a:buChar char="•"/>
            </a:pPr>
            <a:r>
              <a:rPr lang="en-US" sz="1600" dirty="0">
                <a:latin typeface="Tahoma" charset="0"/>
              </a:rPr>
              <a:t> Grain (433, 149)</a:t>
            </a:r>
          </a:p>
          <a:p>
            <a:pPr>
              <a:buFontTx/>
              <a:buChar char="•"/>
            </a:pPr>
            <a:r>
              <a:rPr lang="en-US" sz="1600" dirty="0">
                <a:latin typeface="Tahoma" charset="0"/>
              </a:rPr>
              <a:t> Crude (389, 189)</a:t>
            </a:r>
            <a:endParaRPr lang="en-US" sz="1600" dirty="0">
              <a:latin typeface="Times New Roman" charset="0"/>
            </a:endParaRPr>
          </a:p>
        </p:txBody>
      </p:sp>
      <p:sp>
        <p:nvSpPr>
          <p:cNvPr id="46087" name="Text Box 6"/>
          <p:cNvSpPr txBox="1">
            <a:spLocks noChangeArrowheads="1"/>
          </p:cNvSpPr>
          <p:nvPr/>
        </p:nvSpPr>
        <p:spPr bwMode="auto">
          <a:xfrm>
            <a:off x="5781682" y="3820061"/>
            <a:ext cx="3352800"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a:buFontTx/>
              <a:buChar char="•"/>
            </a:pPr>
            <a:r>
              <a:rPr lang="en-US" sz="1600" dirty="0">
                <a:latin typeface="Tahoma" charset="0"/>
              </a:rPr>
              <a:t> Trade (369,119)</a:t>
            </a:r>
          </a:p>
          <a:p>
            <a:pPr>
              <a:buFontTx/>
              <a:buChar char="•"/>
            </a:pPr>
            <a:r>
              <a:rPr lang="en-US" sz="1600" dirty="0">
                <a:latin typeface="Tahoma" charset="0"/>
              </a:rPr>
              <a:t> Interest (347, 131)</a:t>
            </a:r>
          </a:p>
          <a:p>
            <a:pPr>
              <a:buFontTx/>
              <a:buChar char="•"/>
            </a:pPr>
            <a:r>
              <a:rPr lang="en-US" sz="1600" dirty="0">
                <a:latin typeface="Tahoma" charset="0"/>
              </a:rPr>
              <a:t> Ship (197, 89)</a:t>
            </a:r>
          </a:p>
          <a:p>
            <a:pPr>
              <a:buFontTx/>
              <a:buChar char="•"/>
            </a:pPr>
            <a:r>
              <a:rPr lang="en-US" sz="1600" dirty="0">
                <a:latin typeface="Tahoma" charset="0"/>
              </a:rPr>
              <a:t> Wheat (212, 71)</a:t>
            </a:r>
          </a:p>
          <a:p>
            <a:pPr>
              <a:buFontTx/>
              <a:buChar char="•"/>
            </a:pPr>
            <a:r>
              <a:rPr lang="en-US" sz="1600" dirty="0">
                <a:latin typeface="Tahoma" charset="0"/>
              </a:rPr>
              <a:t> Corn (182, 56)</a:t>
            </a:r>
          </a:p>
        </p:txBody>
      </p:sp>
      <p:sp>
        <p:nvSpPr>
          <p:cNvPr id="46088"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1625553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AEF13E72-E374-4845-A759-C94A06C3B9C8}" type="slidenum">
              <a:rPr lang="en-US" sz="1200">
                <a:solidFill>
                  <a:srgbClr val="898989"/>
                </a:solidFill>
                <a:latin typeface="Calibri" charset="0"/>
              </a:rPr>
              <a:pPr eaLnBrk="1" hangingPunct="1"/>
              <a:t>56</a:t>
            </a:fld>
            <a:endParaRPr lang="en-US" sz="1200">
              <a:solidFill>
                <a:srgbClr val="898989"/>
              </a:solidFill>
              <a:latin typeface="Calibri" charset="0"/>
            </a:endParaRPr>
          </a:p>
        </p:txBody>
      </p:sp>
      <p:sp>
        <p:nvSpPr>
          <p:cNvPr id="47107" name="Rectangle 2"/>
          <p:cNvSpPr>
            <a:spLocks noGrp="1" noChangeArrowheads="1"/>
          </p:cNvSpPr>
          <p:nvPr>
            <p:ph type="title"/>
          </p:nvPr>
        </p:nvSpPr>
        <p:spPr/>
        <p:txBody>
          <a:bodyPr>
            <a:normAutofit fontScale="90000"/>
          </a:bodyPr>
          <a:lstStyle/>
          <a:p>
            <a:pPr eaLnBrk="1" hangingPunct="1"/>
            <a:r>
              <a:rPr lang="en-US" sz="3600" dirty="0">
                <a:latin typeface="Calibri" charset="0"/>
                <a:ea typeface="ＭＳ Ｐゴシック" charset="0"/>
                <a:cs typeface="ＭＳ Ｐゴシック" charset="0"/>
              </a:rPr>
              <a:t>Reuters Text Categorization data set (</a:t>
            </a:r>
            <a:r>
              <a:rPr lang="en-US" sz="3600" b="1" dirty="0">
                <a:latin typeface="Calibri" charset="0"/>
                <a:ea typeface="ＭＳ Ｐゴシック" charset="0"/>
                <a:cs typeface="ＭＳ Ｐゴシック" charset="0"/>
              </a:rPr>
              <a:t>Reuters-21578) </a:t>
            </a:r>
            <a:r>
              <a:rPr lang="en-US" sz="3600" dirty="0">
                <a:latin typeface="Calibri" charset="0"/>
                <a:ea typeface="ＭＳ Ｐゴシック" charset="0"/>
                <a:cs typeface="ＭＳ Ｐゴシック" charset="0"/>
              </a:rPr>
              <a:t>document</a:t>
            </a:r>
          </a:p>
        </p:txBody>
      </p:sp>
      <p:sp>
        <p:nvSpPr>
          <p:cNvPr id="47108" name="Rectangle 3"/>
          <p:cNvSpPr>
            <a:spLocks noChangeArrowheads="1"/>
          </p:cNvSpPr>
          <p:nvPr/>
        </p:nvSpPr>
        <p:spPr bwMode="auto">
          <a:xfrm>
            <a:off x="242888" y="1253788"/>
            <a:ext cx="8748712" cy="390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spcBef>
                <a:spcPct val="50000"/>
              </a:spcBef>
            </a:pPr>
            <a:r>
              <a:rPr lang="en-US" sz="1400" dirty="0">
                <a:latin typeface="Times New Roman" charset="0"/>
              </a:rPr>
              <a:t>&lt;REUTERS TOPICS="YES" LEWISSPLIT="TRAIN" CGISPLIT="TRAINING-SET" OLDID="12981" NEWID="798"&gt;</a:t>
            </a:r>
          </a:p>
          <a:p>
            <a:pPr>
              <a:spcBef>
                <a:spcPct val="50000"/>
              </a:spcBef>
            </a:pPr>
            <a:r>
              <a:rPr lang="en-US" sz="1400" dirty="0">
                <a:latin typeface="Times New Roman" charset="0"/>
              </a:rPr>
              <a:t>&lt;DATE&gt; 2-MAR-1987 16:51:43.42&lt;/DATE&gt;</a:t>
            </a:r>
          </a:p>
          <a:p>
            <a:pPr>
              <a:spcBef>
                <a:spcPct val="50000"/>
              </a:spcBef>
            </a:pPr>
            <a:r>
              <a:rPr lang="en-US" sz="1400" dirty="0">
                <a:solidFill>
                  <a:srgbClr val="FF0000"/>
                </a:solidFill>
                <a:latin typeface="Times New Roman" charset="0"/>
              </a:rPr>
              <a:t>&lt;TOPICS&gt;&lt;D&gt;livestock&lt;/D&gt;&lt;D&gt;hog&lt;/D&gt;&lt;/TOPICS&gt;</a:t>
            </a:r>
          </a:p>
          <a:p>
            <a:pPr>
              <a:spcBef>
                <a:spcPct val="50000"/>
              </a:spcBef>
            </a:pPr>
            <a:r>
              <a:rPr lang="en-US" sz="1400" dirty="0">
                <a:latin typeface="Times New Roman" charset="0"/>
              </a:rPr>
              <a:t>&lt;TITLE&gt;AMERICAN PORK CONGRESS KICKS OFF TOMORROW&lt;/TITLE&gt;</a:t>
            </a:r>
          </a:p>
          <a:p>
            <a:pPr>
              <a:spcBef>
                <a:spcPct val="50000"/>
              </a:spcBef>
            </a:pPr>
            <a:r>
              <a:rPr lang="en-US" sz="1400" dirty="0">
                <a:latin typeface="Times New Roman" charset="0"/>
              </a:rPr>
              <a:t>&lt;DATELINE&gt;    CHICAGO, March 2 - &lt;/DATELINE&gt;&lt;BODY&gt;The American Pork Congress kicks off tomorrow, March 3, in Indianapolis with 160 of the nations pork producers from 44 member states determining industry positions on a number of issues, according to the National Pork Producers Council, NPPC.</a:t>
            </a:r>
          </a:p>
          <a:p>
            <a:pPr>
              <a:spcBef>
                <a:spcPct val="50000"/>
              </a:spcBef>
            </a:pPr>
            <a:r>
              <a:rPr lang="en-US" sz="1400" dirty="0">
                <a:latin typeface="Times New Roman" charset="0"/>
              </a:rPr>
              <a:t>    Delegates to the three day Congress will be considering 26 resolutions concerning various issues, including the future direction of farm policy and the tax law as it applies to the agriculture sector. The delegates will also debate whether to endorse concepts of a national PRV (</a:t>
            </a:r>
            <a:r>
              <a:rPr lang="en-US" sz="1400" dirty="0" err="1">
                <a:latin typeface="Times New Roman" charset="0"/>
              </a:rPr>
              <a:t>pseudorabies</a:t>
            </a:r>
            <a:r>
              <a:rPr lang="en-US" sz="1400" dirty="0">
                <a:latin typeface="Times New Roman" charset="0"/>
              </a:rPr>
              <a:t> virus) control and eradication program, the NPPC said.</a:t>
            </a:r>
          </a:p>
          <a:p>
            <a:pPr>
              <a:spcBef>
                <a:spcPct val="50000"/>
              </a:spcBef>
            </a:pPr>
            <a:r>
              <a:rPr lang="en-US" sz="1400" dirty="0">
                <a:latin typeface="Times New Roman" charset="0"/>
              </a:rPr>
              <a:t>    A large trade show, in conjunction with the congress, will feature the latest in technology in all areas of the industry, the NPPC added. Reuter</a:t>
            </a:r>
          </a:p>
          <a:p>
            <a:pPr>
              <a:spcBef>
                <a:spcPct val="50000"/>
              </a:spcBef>
            </a:pPr>
            <a:r>
              <a:rPr lang="en-US" sz="1400" dirty="0">
                <a:latin typeface="Times New Roman" charset="0"/>
              </a:rPr>
              <a:t>&amp;#3;&lt;/BODY&gt;&lt;/TEXT&gt;&lt;/REUTERS</a:t>
            </a:r>
            <a:r>
              <a:rPr lang="en-US" sz="1600" dirty="0">
                <a:latin typeface="Times New Roman" charset="0"/>
              </a:rPr>
              <a:t>&gt;</a:t>
            </a:r>
          </a:p>
        </p:txBody>
      </p:sp>
      <p:sp>
        <p:nvSpPr>
          <p:cNvPr id="47109"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2393017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09550"/>
            <a:ext cx="7467600" cy="742950"/>
          </a:xfrm>
        </p:spPr>
        <p:txBody>
          <a:bodyPr/>
          <a:lstStyle/>
          <a:p>
            <a:r>
              <a:rPr lang="en-US" dirty="0"/>
              <a:t>Confusion matrix c</a:t>
            </a:r>
          </a:p>
        </p:txBody>
      </p:sp>
      <p:sp>
        <p:nvSpPr>
          <p:cNvPr id="3" name="Content Placeholder 2"/>
          <p:cNvSpPr>
            <a:spLocks noGrp="1"/>
          </p:cNvSpPr>
          <p:nvPr>
            <p:ph idx="1"/>
          </p:nvPr>
        </p:nvSpPr>
        <p:spPr>
          <a:xfrm>
            <a:off x="685800" y="1047750"/>
            <a:ext cx="8534400" cy="3333750"/>
          </a:xfrm>
        </p:spPr>
        <p:txBody>
          <a:bodyPr/>
          <a:lstStyle/>
          <a:p>
            <a:r>
              <a:rPr lang="en-US" dirty="0"/>
              <a:t>For each pair of classes &lt;c</a:t>
            </a:r>
            <a:r>
              <a:rPr lang="en-US" baseline="-25000" dirty="0"/>
              <a:t>1</a:t>
            </a:r>
            <a:r>
              <a:rPr lang="en-US" dirty="0"/>
              <a:t>,c</a:t>
            </a:r>
            <a:r>
              <a:rPr lang="en-US" baseline="-25000" dirty="0"/>
              <a:t>2</a:t>
            </a:r>
            <a:r>
              <a:rPr lang="en-US" dirty="0"/>
              <a:t>&gt; how many documents from c</a:t>
            </a:r>
            <a:r>
              <a:rPr lang="en-US" baseline="-25000" dirty="0"/>
              <a:t>1</a:t>
            </a:r>
            <a:r>
              <a:rPr lang="en-US" dirty="0"/>
              <a:t> were incorrectly assigned to c</a:t>
            </a:r>
            <a:r>
              <a:rPr lang="en-US" baseline="-25000" dirty="0"/>
              <a:t>2</a:t>
            </a:r>
            <a:r>
              <a:rPr lang="en-US" dirty="0"/>
              <a:t>?</a:t>
            </a:r>
          </a:p>
          <a:p>
            <a:pPr lvl="1"/>
            <a:r>
              <a:rPr lang="en-US" dirty="0"/>
              <a:t>c</a:t>
            </a:r>
            <a:r>
              <a:rPr lang="en-US" baseline="-25000" dirty="0"/>
              <a:t>3,2</a:t>
            </a:r>
            <a:r>
              <a:rPr lang="en-US" dirty="0"/>
              <a:t>: 90 wheat documents incorrectly assigned to poultry</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57</a:t>
            </a:fld>
            <a:endParaRPr lang="en-US"/>
          </a:p>
        </p:txBody>
      </p:sp>
      <p:graphicFrame>
        <p:nvGraphicFramePr>
          <p:cNvPr id="5" name="Content Placeholder 5"/>
          <p:cNvGraphicFramePr>
            <a:graphicFrameLocks/>
          </p:cNvGraphicFramePr>
          <p:nvPr>
            <p:extLst>
              <p:ext uri="{D42A27DB-BD31-4B8C-83A1-F6EECF244321}">
                <p14:modId xmlns:p14="http://schemas.microsoft.com/office/powerpoint/2010/main" val="1597575897"/>
              </p:ext>
            </p:extLst>
          </p:nvPr>
        </p:nvGraphicFramePr>
        <p:xfrm>
          <a:off x="838200" y="2334177"/>
          <a:ext cx="7772400" cy="2736215"/>
        </p:xfrm>
        <a:graphic>
          <a:graphicData uri="http://schemas.openxmlformats.org/drawingml/2006/table">
            <a:tbl>
              <a:tblPr firstRow="1" firstCol="1" bandRow="1">
                <a:tableStyleId>{5C22544A-7EE6-4342-B048-85BDC9FD1C3A}</a:tableStyleId>
              </a:tblPr>
              <a:tblGrid>
                <a:gridCol w="1600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1066799">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143001">
                  <a:extLst>
                    <a:ext uri="{9D8B030D-6E8A-4147-A177-3AD203B41FA5}">
                      <a16:colId xmlns:a16="http://schemas.microsoft.com/office/drawing/2014/main" val="20006"/>
                    </a:ext>
                  </a:extLst>
                </a:gridCol>
              </a:tblGrid>
              <a:tr h="370840">
                <a:tc>
                  <a:txBody>
                    <a:bodyPr/>
                    <a:lstStyle/>
                    <a:p>
                      <a:pPr>
                        <a:lnSpc>
                          <a:spcPct val="80000"/>
                        </a:lnSpc>
                      </a:pPr>
                      <a:r>
                        <a:rPr lang="en-US" sz="1700" dirty="0"/>
                        <a:t>Docs in test set</a:t>
                      </a:r>
                    </a:p>
                  </a:txBody>
                  <a:tcPr/>
                </a:tc>
                <a:tc>
                  <a:txBody>
                    <a:bodyPr/>
                    <a:lstStyle/>
                    <a:p>
                      <a:pPr>
                        <a:lnSpc>
                          <a:spcPct val="80000"/>
                        </a:lnSpc>
                      </a:pPr>
                      <a:r>
                        <a:rPr lang="en-US" sz="1700" dirty="0"/>
                        <a:t>Assigned</a:t>
                      </a:r>
                    </a:p>
                    <a:p>
                      <a:pPr>
                        <a:lnSpc>
                          <a:spcPct val="80000"/>
                        </a:lnSpc>
                      </a:pPr>
                      <a:r>
                        <a:rPr lang="en-US" sz="1700" dirty="0"/>
                        <a:t>UK</a:t>
                      </a:r>
                    </a:p>
                  </a:txBody>
                  <a:tcPr/>
                </a:tc>
                <a:tc>
                  <a:txBody>
                    <a:bodyPr/>
                    <a:lstStyle/>
                    <a:p>
                      <a:pPr>
                        <a:lnSpc>
                          <a:spcPct val="80000"/>
                        </a:lnSpc>
                      </a:pPr>
                      <a:r>
                        <a:rPr lang="en-US" sz="1700" dirty="0"/>
                        <a:t>Assigned poultry</a:t>
                      </a:r>
                    </a:p>
                  </a:txBody>
                  <a:tcPr/>
                </a:tc>
                <a:tc>
                  <a:txBody>
                    <a:bodyPr/>
                    <a:lstStyle/>
                    <a:p>
                      <a:pPr>
                        <a:lnSpc>
                          <a:spcPct val="80000"/>
                        </a:lnSpc>
                      </a:pPr>
                      <a:r>
                        <a:rPr lang="en-US" sz="1700" dirty="0"/>
                        <a:t>Assigned </a:t>
                      </a:r>
                      <a:r>
                        <a:rPr lang="en-US" sz="1700" baseline="0" dirty="0"/>
                        <a:t>wheat</a:t>
                      </a:r>
                      <a:endParaRPr lang="en-US" sz="1700" dirty="0"/>
                    </a:p>
                  </a:txBody>
                  <a:tcPr/>
                </a:tc>
                <a:tc>
                  <a:txBody>
                    <a:bodyPr/>
                    <a:lstStyle/>
                    <a:p>
                      <a:pPr>
                        <a:lnSpc>
                          <a:spcPct val="80000"/>
                        </a:lnSpc>
                      </a:pPr>
                      <a:r>
                        <a:rPr lang="en-US" sz="1700" dirty="0"/>
                        <a:t>Assigned coffee</a:t>
                      </a:r>
                    </a:p>
                  </a:txBody>
                  <a:tcPr/>
                </a:tc>
                <a:tc>
                  <a:txBody>
                    <a:bodyPr/>
                    <a:lstStyle/>
                    <a:p>
                      <a:pPr>
                        <a:lnSpc>
                          <a:spcPct val="80000"/>
                        </a:lnSpc>
                      </a:pPr>
                      <a:r>
                        <a:rPr lang="en-US" sz="1700" dirty="0"/>
                        <a:t>Assigned </a:t>
                      </a:r>
                      <a:r>
                        <a:rPr lang="en-US" sz="1700" baseline="0" dirty="0"/>
                        <a:t>interest</a:t>
                      </a:r>
                      <a:endParaRPr lang="en-US" sz="1700" dirty="0"/>
                    </a:p>
                  </a:txBody>
                  <a:tcPr/>
                </a:tc>
                <a:tc>
                  <a:txBody>
                    <a:bodyPr/>
                    <a:lstStyle/>
                    <a:p>
                      <a:pPr>
                        <a:lnSpc>
                          <a:spcPct val="80000"/>
                        </a:lnSpc>
                      </a:pPr>
                      <a:r>
                        <a:rPr lang="en-US" sz="1700" dirty="0"/>
                        <a:t>Assigned trade</a:t>
                      </a:r>
                    </a:p>
                  </a:txBody>
                  <a:tcPr/>
                </a:tc>
                <a:extLst>
                  <a:ext uri="{0D108BD9-81ED-4DB2-BD59-A6C34878D82A}">
                    <a16:rowId xmlns:a16="http://schemas.microsoft.com/office/drawing/2014/main" val="10000"/>
                  </a:ext>
                </a:extLst>
              </a:tr>
              <a:tr h="370840">
                <a:tc>
                  <a:txBody>
                    <a:bodyPr/>
                    <a:lstStyle/>
                    <a:p>
                      <a:pPr>
                        <a:lnSpc>
                          <a:spcPct val="80000"/>
                        </a:lnSpc>
                      </a:pPr>
                      <a:r>
                        <a:rPr lang="en-US" sz="1700" dirty="0"/>
                        <a:t>True UK</a:t>
                      </a:r>
                    </a:p>
                  </a:txBody>
                  <a:tcPr/>
                </a:tc>
                <a:tc>
                  <a:txBody>
                    <a:bodyPr/>
                    <a:lstStyle/>
                    <a:p>
                      <a:pPr>
                        <a:lnSpc>
                          <a:spcPct val="80000"/>
                        </a:lnSpc>
                      </a:pPr>
                      <a:r>
                        <a:rPr lang="en-US" sz="1700" dirty="0"/>
                        <a:t>95</a:t>
                      </a:r>
                    </a:p>
                  </a:txBody>
                  <a:tcPr/>
                </a:tc>
                <a:tc>
                  <a:txBody>
                    <a:bodyPr/>
                    <a:lstStyle/>
                    <a:p>
                      <a:pPr>
                        <a:lnSpc>
                          <a:spcPct val="80000"/>
                        </a:lnSpc>
                      </a:pPr>
                      <a:r>
                        <a:rPr lang="en-US" sz="1700" dirty="0"/>
                        <a:t>1</a:t>
                      </a:r>
                    </a:p>
                  </a:txBody>
                  <a:tcPr/>
                </a:tc>
                <a:tc>
                  <a:txBody>
                    <a:bodyPr/>
                    <a:lstStyle/>
                    <a:p>
                      <a:pPr>
                        <a:lnSpc>
                          <a:spcPct val="80000"/>
                        </a:lnSpc>
                      </a:pPr>
                      <a:r>
                        <a:rPr lang="en-US" sz="1700" dirty="0"/>
                        <a:t>13</a:t>
                      </a:r>
                    </a:p>
                  </a:txBody>
                  <a:tcPr/>
                </a:tc>
                <a:tc>
                  <a:txBody>
                    <a:bodyPr/>
                    <a:lstStyle/>
                    <a:p>
                      <a:pPr>
                        <a:lnSpc>
                          <a:spcPct val="80000"/>
                        </a:lnSpc>
                      </a:pPr>
                      <a:r>
                        <a:rPr lang="en-US" sz="1700" dirty="0"/>
                        <a:t>0</a:t>
                      </a:r>
                    </a:p>
                  </a:txBody>
                  <a:tcPr/>
                </a:tc>
                <a:tc>
                  <a:txBody>
                    <a:bodyPr/>
                    <a:lstStyle/>
                    <a:p>
                      <a:pPr>
                        <a:lnSpc>
                          <a:spcPct val="80000"/>
                        </a:lnSpc>
                      </a:pPr>
                      <a:r>
                        <a:rPr lang="en-US" sz="1700" dirty="0"/>
                        <a:t>1</a:t>
                      </a:r>
                    </a:p>
                  </a:txBody>
                  <a:tcPr/>
                </a:tc>
                <a:tc>
                  <a:txBody>
                    <a:bodyPr/>
                    <a:lstStyle/>
                    <a:p>
                      <a:pPr>
                        <a:lnSpc>
                          <a:spcPct val="80000"/>
                        </a:lnSpc>
                      </a:pPr>
                      <a:r>
                        <a:rPr lang="en-US" sz="1700" dirty="0"/>
                        <a:t>0</a:t>
                      </a:r>
                    </a:p>
                  </a:txBody>
                  <a:tcPr/>
                </a:tc>
                <a:extLst>
                  <a:ext uri="{0D108BD9-81ED-4DB2-BD59-A6C34878D82A}">
                    <a16:rowId xmlns:a16="http://schemas.microsoft.com/office/drawing/2014/main" val="10001"/>
                  </a:ext>
                </a:extLst>
              </a:tr>
              <a:tr h="370840">
                <a:tc>
                  <a:txBody>
                    <a:bodyPr/>
                    <a:lstStyle/>
                    <a:p>
                      <a:pPr>
                        <a:lnSpc>
                          <a:spcPct val="80000"/>
                        </a:lnSpc>
                      </a:pPr>
                      <a:r>
                        <a:rPr lang="en-US" sz="1700" dirty="0"/>
                        <a:t>True poultry</a:t>
                      </a:r>
                    </a:p>
                  </a:txBody>
                  <a:tcPr/>
                </a:tc>
                <a:tc>
                  <a:txBody>
                    <a:bodyPr/>
                    <a:lstStyle/>
                    <a:p>
                      <a:pPr>
                        <a:lnSpc>
                          <a:spcPct val="80000"/>
                        </a:lnSpc>
                      </a:pPr>
                      <a:r>
                        <a:rPr lang="en-US" sz="1700" dirty="0"/>
                        <a:t>0</a:t>
                      </a:r>
                    </a:p>
                  </a:txBody>
                  <a:tcPr/>
                </a:tc>
                <a:tc>
                  <a:txBody>
                    <a:bodyPr/>
                    <a:lstStyle/>
                    <a:p>
                      <a:pPr>
                        <a:lnSpc>
                          <a:spcPct val="80000"/>
                        </a:lnSpc>
                      </a:pPr>
                      <a:r>
                        <a:rPr lang="en-US" sz="1700" dirty="0"/>
                        <a:t>1</a:t>
                      </a:r>
                    </a:p>
                  </a:txBody>
                  <a:tcPr/>
                </a:tc>
                <a:tc>
                  <a:txBody>
                    <a:bodyPr/>
                    <a:lstStyle/>
                    <a:p>
                      <a:pPr>
                        <a:lnSpc>
                          <a:spcPct val="80000"/>
                        </a:lnSpc>
                      </a:pPr>
                      <a:r>
                        <a:rPr lang="en-US" sz="1700" dirty="0"/>
                        <a:t>0</a:t>
                      </a:r>
                    </a:p>
                  </a:txBody>
                  <a:tcPr/>
                </a:tc>
                <a:tc>
                  <a:txBody>
                    <a:bodyPr/>
                    <a:lstStyle/>
                    <a:p>
                      <a:pPr>
                        <a:lnSpc>
                          <a:spcPct val="80000"/>
                        </a:lnSpc>
                      </a:pPr>
                      <a:r>
                        <a:rPr lang="en-US" sz="1700" dirty="0"/>
                        <a:t>0</a:t>
                      </a:r>
                    </a:p>
                  </a:txBody>
                  <a:tcPr/>
                </a:tc>
                <a:tc>
                  <a:txBody>
                    <a:bodyPr/>
                    <a:lstStyle/>
                    <a:p>
                      <a:pPr>
                        <a:lnSpc>
                          <a:spcPct val="80000"/>
                        </a:lnSpc>
                      </a:pPr>
                      <a:r>
                        <a:rPr lang="en-US" sz="1700" dirty="0"/>
                        <a:t>0</a:t>
                      </a:r>
                    </a:p>
                  </a:txBody>
                  <a:tcPr/>
                </a:tc>
                <a:tc>
                  <a:txBody>
                    <a:bodyPr/>
                    <a:lstStyle/>
                    <a:p>
                      <a:pPr>
                        <a:lnSpc>
                          <a:spcPct val="80000"/>
                        </a:lnSpc>
                      </a:pPr>
                      <a:r>
                        <a:rPr lang="en-US" sz="1700" dirty="0"/>
                        <a:t>0</a:t>
                      </a:r>
                    </a:p>
                  </a:txBody>
                  <a:tcPr/>
                </a:tc>
                <a:extLst>
                  <a:ext uri="{0D108BD9-81ED-4DB2-BD59-A6C34878D82A}">
                    <a16:rowId xmlns:a16="http://schemas.microsoft.com/office/drawing/2014/main" val="10002"/>
                  </a:ext>
                </a:extLst>
              </a:tr>
              <a:tr h="370840">
                <a:tc>
                  <a:txBody>
                    <a:bodyPr/>
                    <a:lstStyle/>
                    <a:p>
                      <a:pPr>
                        <a:lnSpc>
                          <a:spcPct val="80000"/>
                        </a:lnSpc>
                      </a:pPr>
                      <a:r>
                        <a:rPr lang="en-US" sz="1700" dirty="0"/>
                        <a:t>True wheat</a:t>
                      </a:r>
                    </a:p>
                  </a:txBody>
                  <a:tcPr/>
                </a:tc>
                <a:tc>
                  <a:txBody>
                    <a:bodyPr/>
                    <a:lstStyle/>
                    <a:p>
                      <a:pPr>
                        <a:lnSpc>
                          <a:spcPct val="80000"/>
                        </a:lnSpc>
                      </a:pPr>
                      <a:r>
                        <a:rPr lang="en-US" sz="1700" dirty="0"/>
                        <a:t>10</a:t>
                      </a:r>
                    </a:p>
                  </a:txBody>
                  <a:tcPr/>
                </a:tc>
                <a:tc>
                  <a:txBody>
                    <a:bodyPr/>
                    <a:lstStyle/>
                    <a:p>
                      <a:pPr>
                        <a:lnSpc>
                          <a:spcPct val="80000"/>
                        </a:lnSpc>
                      </a:pPr>
                      <a:r>
                        <a:rPr lang="en-US" sz="1700" dirty="0"/>
                        <a:t>90</a:t>
                      </a:r>
                    </a:p>
                  </a:txBody>
                  <a:tcPr/>
                </a:tc>
                <a:tc>
                  <a:txBody>
                    <a:bodyPr/>
                    <a:lstStyle/>
                    <a:p>
                      <a:pPr>
                        <a:lnSpc>
                          <a:spcPct val="80000"/>
                        </a:lnSpc>
                      </a:pPr>
                      <a:r>
                        <a:rPr lang="en-US" sz="1700" dirty="0"/>
                        <a:t>0</a:t>
                      </a:r>
                    </a:p>
                  </a:txBody>
                  <a:tcPr/>
                </a:tc>
                <a:tc>
                  <a:txBody>
                    <a:bodyPr/>
                    <a:lstStyle/>
                    <a:p>
                      <a:pPr>
                        <a:lnSpc>
                          <a:spcPct val="80000"/>
                        </a:lnSpc>
                      </a:pPr>
                      <a:r>
                        <a:rPr lang="en-US" sz="1700" dirty="0"/>
                        <a:t>1</a:t>
                      </a:r>
                    </a:p>
                  </a:txBody>
                  <a:tcPr/>
                </a:tc>
                <a:tc>
                  <a:txBody>
                    <a:bodyPr/>
                    <a:lstStyle/>
                    <a:p>
                      <a:pPr>
                        <a:lnSpc>
                          <a:spcPct val="80000"/>
                        </a:lnSpc>
                      </a:pPr>
                      <a:r>
                        <a:rPr lang="en-US" sz="1700" dirty="0"/>
                        <a:t>0</a:t>
                      </a:r>
                    </a:p>
                  </a:txBody>
                  <a:tcPr/>
                </a:tc>
                <a:tc>
                  <a:txBody>
                    <a:bodyPr/>
                    <a:lstStyle/>
                    <a:p>
                      <a:pPr>
                        <a:lnSpc>
                          <a:spcPct val="80000"/>
                        </a:lnSpc>
                      </a:pPr>
                      <a:r>
                        <a:rPr lang="en-US" sz="1700" dirty="0"/>
                        <a:t>0</a:t>
                      </a:r>
                    </a:p>
                  </a:txBody>
                  <a:tcPr/>
                </a:tc>
                <a:extLst>
                  <a:ext uri="{0D108BD9-81ED-4DB2-BD59-A6C34878D82A}">
                    <a16:rowId xmlns:a16="http://schemas.microsoft.com/office/drawing/2014/main" val="10003"/>
                  </a:ext>
                </a:extLst>
              </a:tr>
              <a:tr h="370840">
                <a:tc>
                  <a:txBody>
                    <a:bodyPr/>
                    <a:lstStyle/>
                    <a:p>
                      <a:pPr>
                        <a:lnSpc>
                          <a:spcPct val="80000"/>
                        </a:lnSpc>
                      </a:pPr>
                      <a:r>
                        <a:rPr lang="en-US" sz="1700" dirty="0"/>
                        <a:t>True coffee</a:t>
                      </a:r>
                    </a:p>
                  </a:txBody>
                  <a:tcPr/>
                </a:tc>
                <a:tc>
                  <a:txBody>
                    <a:bodyPr/>
                    <a:lstStyle/>
                    <a:p>
                      <a:pPr>
                        <a:lnSpc>
                          <a:spcPct val="80000"/>
                        </a:lnSpc>
                      </a:pPr>
                      <a:r>
                        <a:rPr lang="en-US" sz="1700" dirty="0"/>
                        <a:t>0</a:t>
                      </a:r>
                    </a:p>
                  </a:txBody>
                  <a:tcPr/>
                </a:tc>
                <a:tc>
                  <a:txBody>
                    <a:bodyPr/>
                    <a:lstStyle/>
                    <a:p>
                      <a:pPr>
                        <a:lnSpc>
                          <a:spcPct val="80000"/>
                        </a:lnSpc>
                      </a:pPr>
                      <a:r>
                        <a:rPr lang="en-US" sz="1700" dirty="0"/>
                        <a:t>0</a:t>
                      </a:r>
                    </a:p>
                  </a:txBody>
                  <a:tcPr/>
                </a:tc>
                <a:tc>
                  <a:txBody>
                    <a:bodyPr/>
                    <a:lstStyle/>
                    <a:p>
                      <a:pPr>
                        <a:lnSpc>
                          <a:spcPct val="80000"/>
                        </a:lnSpc>
                      </a:pPr>
                      <a:r>
                        <a:rPr lang="en-US" sz="1700" dirty="0"/>
                        <a:t>0</a:t>
                      </a:r>
                    </a:p>
                  </a:txBody>
                  <a:tcPr/>
                </a:tc>
                <a:tc>
                  <a:txBody>
                    <a:bodyPr/>
                    <a:lstStyle/>
                    <a:p>
                      <a:pPr>
                        <a:lnSpc>
                          <a:spcPct val="80000"/>
                        </a:lnSpc>
                      </a:pPr>
                      <a:r>
                        <a:rPr lang="en-US" sz="1700" dirty="0"/>
                        <a:t>34</a:t>
                      </a:r>
                    </a:p>
                  </a:txBody>
                  <a:tcPr/>
                </a:tc>
                <a:tc>
                  <a:txBody>
                    <a:bodyPr/>
                    <a:lstStyle/>
                    <a:p>
                      <a:pPr>
                        <a:lnSpc>
                          <a:spcPct val="80000"/>
                        </a:lnSpc>
                      </a:pPr>
                      <a:r>
                        <a:rPr lang="en-US" sz="1700" dirty="0"/>
                        <a:t>3</a:t>
                      </a:r>
                    </a:p>
                  </a:txBody>
                  <a:tcPr/>
                </a:tc>
                <a:tc>
                  <a:txBody>
                    <a:bodyPr/>
                    <a:lstStyle/>
                    <a:p>
                      <a:pPr>
                        <a:lnSpc>
                          <a:spcPct val="80000"/>
                        </a:lnSpc>
                      </a:pPr>
                      <a:r>
                        <a:rPr lang="en-US" sz="1700" dirty="0"/>
                        <a:t>7</a:t>
                      </a:r>
                    </a:p>
                  </a:txBody>
                  <a:tcPr/>
                </a:tc>
                <a:extLst>
                  <a:ext uri="{0D108BD9-81ED-4DB2-BD59-A6C34878D82A}">
                    <a16:rowId xmlns:a16="http://schemas.microsoft.com/office/drawing/2014/main" val="10004"/>
                  </a:ext>
                </a:extLst>
              </a:tr>
              <a:tr h="370840">
                <a:tc>
                  <a:txBody>
                    <a:bodyPr/>
                    <a:lstStyle/>
                    <a:p>
                      <a:pPr>
                        <a:lnSpc>
                          <a:spcPct val="80000"/>
                        </a:lnSpc>
                      </a:pPr>
                      <a:r>
                        <a:rPr lang="en-US" sz="1700" dirty="0"/>
                        <a:t>True interest</a:t>
                      </a:r>
                    </a:p>
                  </a:txBody>
                  <a:tcPr/>
                </a:tc>
                <a:tc>
                  <a:txBody>
                    <a:bodyPr/>
                    <a:lstStyle/>
                    <a:p>
                      <a:pPr>
                        <a:lnSpc>
                          <a:spcPct val="80000"/>
                        </a:lnSpc>
                      </a:pPr>
                      <a:r>
                        <a:rPr lang="en-US" sz="1700" dirty="0"/>
                        <a:t>-</a:t>
                      </a:r>
                    </a:p>
                  </a:txBody>
                  <a:tcPr/>
                </a:tc>
                <a:tc>
                  <a:txBody>
                    <a:bodyPr/>
                    <a:lstStyle/>
                    <a:p>
                      <a:pPr>
                        <a:lnSpc>
                          <a:spcPct val="80000"/>
                        </a:lnSpc>
                      </a:pPr>
                      <a:r>
                        <a:rPr lang="en-US" sz="1700" dirty="0"/>
                        <a:t>1</a:t>
                      </a:r>
                    </a:p>
                  </a:txBody>
                  <a:tcPr/>
                </a:tc>
                <a:tc>
                  <a:txBody>
                    <a:bodyPr/>
                    <a:lstStyle/>
                    <a:p>
                      <a:pPr>
                        <a:lnSpc>
                          <a:spcPct val="80000"/>
                        </a:lnSpc>
                      </a:pPr>
                      <a:r>
                        <a:rPr lang="en-US" sz="1700" dirty="0"/>
                        <a:t>2</a:t>
                      </a:r>
                    </a:p>
                  </a:txBody>
                  <a:tcPr/>
                </a:tc>
                <a:tc>
                  <a:txBody>
                    <a:bodyPr/>
                    <a:lstStyle/>
                    <a:p>
                      <a:pPr>
                        <a:lnSpc>
                          <a:spcPct val="80000"/>
                        </a:lnSpc>
                      </a:pPr>
                      <a:r>
                        <a:rPr lang="en-US" sz="1700" dirty="0"/>
                        <a:t>13</a:t>
                      </a:r>
                    </a:p>
                  </a:txBody>
                  <a:tcPr/>
                </a:tc>
                <a:tc>
                  <a:txBody>
                    <a:bodyPr/>
                    <a:lstStyle/>
                    <a:p>
                      <a:pPr>
                        <a:lnSpc>
                          <a:spcPct val="80000"/>
                        </a:lnSpc>
                      </a:pPr>
                      <a:r>
                        <a:rPr lang="en-US" sz="1700" dirty="0"/>
                        <a:t>26</a:t>
                      </a:r>
                    </a:p>
                  </a:txBody>
                  <a:tcPr/>
                </a:tc>
                <a:tc>
                  <a:txBody>
                    <a:bodyPr/>
                    <a:lstStyle/>
                    <a:p>
                      <a:pPr>
                        <a:lnSpc>
                          <a:spcPct val="80000"/>
                        </a:lnSpc>
                      </a:pPr>
                      <a:r>
                        <a:rPr lang="en-US" sz="1700" dirty="0"/>
                        <a:t>5</a:t>
                      </a:r>
                    </a:p>
                  </a:txBody>
                  <a:tcPr/>
                </a:tc>
                <a:extLst>
                  <a:ext uri="{0D108BD9-81ED-4DB2-BD59-A6C34878D82A}">
                    <a16:rowId xmlns:a16="http://schemas.microsoft.com/office/drawing/2014/main" val="10005"/>
                  </a:ext>
                </a:extLst>
              </a:tr>
              <a:tr h="370840">
                <a:tc>
                  <a:txBody>
                    <a:bodyPr/>
                    <a:lstStyle/>
                    <a:p>
                      <a:pPr>
                        <a:lnSpc>
                          <a:spcPct val="80000"/>
                        </a:lnSpc>
                      </a:pPr>
                      <a:r>
                        <a:rPr lang="en-US" sz="1700" dirty="0"/>
                        <a:t>True trade</a:t>
                      </a:r>
                    </a:p>
                  </a:txBody>
                  <a:tcPr/>
                </a:tc>
                <a:tc>
                  <a:txBody>
                    <a:bodyPr/>
                    <a:lstStyle/>
                    <a:p>
                      <a:pPr>
                        <a:lnSpc>
                          <a:spcPct val="80000"/>
                        </a:lnSpc>
                      </a:pPr>
                      <a:r>
                        <a:rPr lang="en-US" sz="1700" dirty="0"/>
                        <a:t>0</a:t>
                      </a:r>
                    </a:p>
                  </a:txBody>
                  <a:tcPr/>
                </a:tc>
                <a:tc>
                  <a:txBody>
                    <a:bodyPr/>
                    <a:lstStyle/>
                    <a:p>
                      <a:pPr>
                        <a:lnSpc>
                          <a:spcPct val="80000"/>
                        </a:lnSpc>
                      </a:pPr>
                      <a:r>
                        <a:rPr lang="en-US" sz="1700" dirty="0"/>
                        <a:t>0</a:t>
                      </a:r>
                    </a:p>
                  </a:txBody>
                  <a:tcPr/>
                </a:tc>
                <a:tc>
                  <a:txBody>
                    <a:bodyPr/>
                    <a:lstStyle/>
                    <a:p>
                      <a:pPr>
                        <a:lnSpc>
                          <a:spcPct val="80000"/>
                        </a:lnSpc>
                      </a:pPr>
                      <a:r>
                        <a:rPr lang="en-US" sz="1700" dirty="0"/>
                        <a:t>2</a:t>
                      </a:r>
                    </a:p>
                  </a:txBody>
                  <a:tcPr/>
                </a:tc>
                <a:tc>
                  <a:txBody>
                    <a:bodyPr/>
                    <a:lstStyle/>
                    <a:p>
                      <a:pPr>
                        <a:lnSpc>
                          <a:spcPct val="80000"/>
                        </a:lnSpc>
                      </a:pPr>
                      <a:r>
                        <a:rPr lang="en-US" sz="1700" dirty="0"/>
                        <a:t>14</a:t>
                      </a:r>
                    </a:p>
                  </a:txBody>
                  <a:tcPr/>
                </a:tc>
                <a:tc>
                  <a:txBody>
                    <a:bodyPr/>
                    <a:lstStyle/>
                    <a:p>
                      <a:pPr>
                        <a:lnSpc>
                          <a:spcPct val="80000"/>
                        </a:lnSpc>
                      </a:pPr>
                      <a:r>
                        <a:rPr lang="en-US" sz="1700" dirty="0"/>
                        <a:t>5</a:t>
                      </a:r>
                    </a:p>
                  </a:txBody>
                  <a:tcPr/>
                </a:tc>
                <a:tc>
                  <a:txBody>
                    <a:bodyPr/>
                    <a:lstStyle/>
                    <a:p>
                      <a:pPr>
                        <a:lnSpc>
                          <a:spcPct val="80000"/>
                        </a:lnSpc>
                      </a:pPr>
                      <a:r>
                        <a:rPr lang="en-US" sz="1700" dirty="0"/>
                        <a:t>10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53909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3"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67634553-58CF-BD48-882D-354BD150ED96}" type="slidenum">
              <a:rPr lang="en-US" sz="1200">
                <a:solidFill>
                  <a:srgbClr val="898989"/>
                </a:solidFill>
                <a:latin typeface="Calibri" charset="0"/>
              </a:rPr>
              <a:pPr eaLnBrk="1" hangingPunct="1"/>
              <a:t>58</a:t>
            </a:fld>
            <a:endParaRPr lang="en-US" sz="1200">
              <a:solidFill>
                <a:srgbClr val="898989"/>
              </a:solidFill>
              <a:latin typeface="Calibri" charset="0"/>
            </a:endParaRPr>
          </a:p>
        </p:txBody>
      </p:sp>
      <p:sp>
        <p:nvSpPr>
          <p:cNvPr id="48134" name="Rectangle 2"/>
          <p:cNvSpPr>
            <a:spLocks noGrp="1" noChangeArrowheads="1"/>
          </p:cNvSpPr>
          <p:nvPr>
            <p:ph type="title"/>
          </p:nvPr>
        </p:nvSpPr>
        <p:spPr>
          <a:xfrm>
            <a:off x="1371600" y="285750"/>
            <a:ext cx="7467600" cy="742950"/>
          </a:xfrm>
        </p:spPr>
        <p:txBody>
          <a:bodyPr/>
          <a:lstStyle/>
          <a:p>
            <a:pPr eaLnBrk="1" hangingPunct="1"/>
            <a:r>
              <a:rPr lang="en-US" dirty="0">
                <a:latin typeface="Calibri" charset="0"/>
                <a:ea typeface="ＭＳ Ｐゴシック" charset="0"/>
                <a:cs typeface="ＭＳ Ｐゴシック" charset="0"/>
              </a:rPr>
              <a:t>Per class evaluation measures</a:t>
            </a:r>
          </a:p>
        </p:txBody>
      </p:sp>
      <p:sp>
        <p:nvSpPr>
          <p:cNvPr id="48135" name="Rectangle 3"/>
          <p:cNvSpPr>
            <a:spLocks noGrp="1" noChangeArrowheads="1"/>
          </p:cNvSpPr>
          <p:nvPr>
            <p:ph type="body" idx="1"/>
          </p:nvPr>
        </p:nvSpPr>
        <p:spPr>
          <a:xfrm>
            <a:off x="685800" y="1314450"/>
            <a:ext cx="6324600" cy="3829050"/>
          </a:xfrm>
        </p:spPr>
        <p:txBody>
          <a:bodyPr>
            <a:normAutofit fontScale="85000" lnSpcReduction="20000"/>
          </a:bodyPr>
          <a:lstStyle/>
          <a:p>
            <a:pPr marL="0" indent="0" eaLnBrk="1" hangingPunct="1">
              <a:buNone/>
            </a:pPr>
            <a:r>
              <a:rPr lang="en-US" sz="2800" b="1" dirty="0">
                <a:solidFill>
                  <a:srgbClr val="800000"/>
                </a:solidFill>
                <a:latin typeface="Calibri" charset="0"/>
                <a:ea typeface="ＭＳ Ｐゴシック" charset="0"/>
                <a:cs typeface="ＭＳ Ｐゴシック" charset="0"/>
              </a:rPr>
              <a:t>Recall</a:t>
            </a:r>
            <a:r>
              <a:rPr lang="en-US" sz="2800" dirty="0">
                <a:latin typeface="Calibri" charset="0"/>
                <a:ea typeface="ＭＳ Ｐゴシック" charset="0"/>
                <a:cs typeface="ＭＳ Ｐゴシック" charset="0"/>
              </a:rPr>
              <a:t>: </a:t>
            </a:r>
          </a:p>
          <a:p>
            <a:pPr marL="0" indent="0" eaLnBrk="1" hangingPunct="1">
              <a:buNone/>
            </a:pPr>
            <a:r>
              <a:rPr lang="en-US" sz="2800" dirty="0">
                <a:latin typeface="Calibri" charset="0"/>
                <a:ea typeface="ＭＳ Ｐゴシック" charset="0"/>
                <a:cs typeface="ＭＳ Ｐゴシック" charset="0"/>
              </a:rPr>
              <a:t>    Fraction of docs in class </a:t>
            </a:r>
            <a:r>
              <a:rPr lang="en-US" sz="2800" i="1" dirty="0" err="1">
                <a:latin typeface="Calibri" charset="0"/>
                <a:ea typeface="ＭＳ Ｐゴシック" charset="0"/>
                <a:cs typeface="ＭＳ Ｐゴシック" charset="0"/>
              </a:rPr>
              <a:t>i</a:t>
            </a:r>
            <a:r>
              <a:rPr lang="en-US" sz="2800" dirty="0">
                <a:latin typeface="Calibri" charset="0"/>
                <a:ea typeface="ＭＳ Ｐゴシック" charset="0"/>
                <a:cs typeface="ＭＳ Ｐゴシック" charset="0"/>
              </a:rPr>
              <a:t> classified correctly:</a:t>
            </a:r>
          </a:p>
          <a:p>
            <a:pPr eaLnBrk="1" hangingPunct="1"/>
            <a:endParaRPr lang="en-US" dirty="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a:p>
            <a:pPr marL="0" indent="0" eaLnBrk="1" hangingPunct="1">
              <a:buNone/>
            </a:pPr>
            <a:r>
              <a:rPr lang="en-US" sz="2800" b="1" dirty="0">
                <a:solidFill>
                  <a:srgbClr val="800000"/>
                </a:solidFill>
                <a:latin typeface="Calibri" charset="0"/>
                <a:ea typeface="ＭＳ Ｐゴシック" charset="0"/>
                <a:cs typeface="ＭＳ Ｐゴシック" charset="0"/>
              </a:rPr>
              <a:t>Precision</a:t>
            </a:r>
            <a:r>
              <a:rPr lang="en-US" sz="2800" dirty="0">
                <a:latin typeface="Calibri" charset="0"/>
                <a:ea typeface="ＭＳ Ｐゴシック" charset="0"/>
                <a:cs typeface="ＭＳ Ｐゴシック" charset="0"/>
              </a:rPr>
              <a:t>: </a:t>
            </a:r>
          </a:p>
          <a:p>
            <a:pPr marL="0" indent="0" eaLnBrk="1" hangingPunct="1">
              <a:buNone/>
            </a:pPr>
            <a:r>
              <a:rPr lang="en-US" sz="2600" dirty="0">
                <a:latin typeface="Calibri" charset="0"/>
                <a:ea typeface="ＭＳ Ｐゴシック" charset="0"/>
                <a:cs typeface="ＭＳ Ｐゴシック" charset="0"/>
              </a:rPr>
              <a:t>    </a:t>
            </a:r>
            <a:r>
              <a:rPr lang="en-US" sz="2800" dirty="0">
                <a:latin typeface="Calibri" charset="0"/>
                <a:ea typeface="ＭＳ Ｐゴシック" charset="0"/>
                <a:cs typeface="ＭＳ Ｐゴシック" charset="0"/>
              </a:rPr>
              <a:t>Fraction of docs assigned class </a:t>
            </a:r>
            <a:r>
              <a:rPr lang="en-US" sz="2800" i="1" dirty="0" err="1">
                <a:latin typeface="Calibri" charset="0"/>
                <a:ea typeface="ＭＳ Ｐゴシック" charset="0"/>
                <a:cs typeface="ＭＳ Ｐゴシック" charset="0"/>
              </a:rPr>
              <a:t>i</a:t>
            </a:r>
            <a:r>
              <a:rPr lang="en-US" sz="2800" dirty="0">
                <a:latin typeface="Calibri" charset="0"/>
                <a:ea typeface="ＭＳ Ｐゴシック" charset="0"/>
                <a:cs typeface="ＭＳ Ｐゴシック" charset="0"/>
              </a:rPr>
              <a:t> that are actually about class </a:t>
            </a:r>
            <a:r>
              <a:rPr lang="en-US" sz="2800" i="1" dirty="0" err="1">
                <a:latin typeface="Calibri" charset="0"/>
                <a:ea typeface="ＭＳ Ｐゴシック" charset="0"/>
                <a:cs typeface="ＭＳ Ｐゴシック" charset="0"/>
              </a:rPr>
              <a:t>i</a:t>
            </a:r>
            <a:r>
              <a:rPr lang="en-US" sz="2800" dirty="0">
                <a:latin typeface="Calibri" charset="0"/>
                <a:ea typeface="ＭＳ Ｐゴシック" charset="0"/>
                <a:cs typeface="ＭＳ Ｐゴシック" charset="0"/>
              </a:rPr>
              <a:t>:</a:t>
            </a:r>
          </a:p>
          <a:p>
            <a:pPr eaLnBrk="1" hangingPunct="1"/>
            <a:endParaRPr lang="en-US" dirty="0">
              <a:latin typeface="Calibri" charset="0"/>
              <a:ea typeface="ＭＳ Ｐゴシック" charset="0"/>
              <a:cs typeface="ＭＳ Ｐゴシック" charset="0"/>
            </a:endParaRPr>
          </a:p>
          <a:p>
            <a:pPr marL="0" indent="0" eaLnBrk="1" hangingPunct="1">
              <a:buNone/>
            </a:pPr>
            <a:endParaRPr lang="en-US" dirty="0">
              <a:latin typeface="Calibri" charset="0"/>
              <a:ea typeface="ＭＳ Ｐゴシック" charset="0"/>
              <a:cs typeface="ＭＳ Ｐゴシック" charset="0"/>
            </a:endParaRPr>
          </a:p>
          <a:p>
            <a:pPr marL="0" indent="0" eaLnBrk="1" hangingPunct="1">
              <a:buNone/>
            </a:pPr>
            <a:r>
              <a:rPr lang="en-US" sz="2800" b="1" dirty="0">
                <a:solidFill>
                  <a:srgbClr val="800000"/>
                </a:solidFill>
                <a:latin typeface="Calibri" charset="0"/>
                <a:ea typeface="ＭＳ Ｐゴシック" charset="0"/>
                <a:cs typeface="ＭＳ Ｐゴシック" charset="0"/>
              </a:rPr>
              <a:t>Accuracy</a:t>
            </a:r>
            <a:r>
              <a:rPr lang="en-US" sz="2800" dirty="0">
                <a:latin typeface="Calibri" charset="0"/>
                <a:ea typeface="ＭＳ Ｐゴシック" charset="0"/>
                <a:cs typeface="ＭＳ Ｐゴシック" charset="0"/>
              </a:rPr>
              <a:t>: (1 - error rate) </a:t>
            </a:r>
          </a:p>
          <a:p>
            <a:pPr marL="0" indent="0" eaLnBrk="1" hangingPunct="1">
              <a:buNone/>
            </a:pPr>
            <a:r>
              <a:rPr lang="en-US" sz="2800" dirty="0">
                <a:latin typeface="Calibri" charset="0"/>
                <a:ea typeface="ＭＳ Ｐゴシック" charset="0"/>
                <a:cs typeface="ＭＳ Ｐゴシック" charset="0"/>
              </a:rPr>
              <a:t>       Fraction of docs classified correctly:</a:t>
            </a:r>
          </a:p>
        </p:txBody>
      </p:sp>
      <p:graphicFrame>
        <p:nvGraphicFramePr>
          <p:cNvPr id="48130" name="Object 2"/>
          <p:cNvGraphicFramePr>
            <a:graphicFrameLocks noChangeAspect="1"/>
          </p:cNvGraphicFramePr>
          <p:nvPr>
            <p:extLst>
              <p:ext uri="{D42A27DB-BD31-4B8C-83A1-F6EECF244321}">
                <p14:modId xmlns:p14="http://schemas.microsoft.com/office/powerpoint/2010/main" val="2944944086"/>
              </p:ext>
            </p:extLst>
          </p:nvPr>
        </p:nvGraphicFramePr>
        <p:xfrm>
          <a:off x="7069139" y="3786079"/>
          <a:ext cx="931861" cy="1300271"/>
        </p:xfrm>
        <a:graphic>
          <a:graphicData uri="http://schemas.openxmlformats.org/presentationml/2006/ole">
            <mc:AlternateContent xmlns:mc="http://schemas.openxmlformats.org/markup-compatibility/2006">
              <mc:Choice xmlns:v="urn:schemas-microsoft-com:vml" Requires="v">
                <p:oleObj name="Equation" r:id="rId2" imgW="546100" imgH="762000" progId="Equation.3">
                  <p:embed/>
                </p:oleObj>
              </mc:Choice>
              <mc:Fallback>
                <p:oleObj name="Equation" r:id="rId2" imgW="546100" imgH="762000" progId="Equation.3">
                  <p:embed/>
                  <p:pic>
                    <p:nvPicPr>
                      <p:cNvPr id="0" name=""/>
                      <p:cNvPicPr>
                        <a:picLocks noChangeAspect="1" noChangeArrowheads="1"/>
                      </p:cNvPicPr>
                      <p:nvPr/>
                    </p:nvPicPr>
                    <p:blipFill>
                      <a:blip r:embed="rId3"/>
                      <a:srcRect/>
                      <a:stretch>
                        <a:fillRect/>
                      </a:stretch>
                    </p:blipFill>
                    <p:spPr bwMode="auto">
                      <a:xfrm>
                        <a:off x="7069139" y="3786079"/>
                        <a:ext cx="931861" cy="1300271"/>
                      </a:xfrm>
                      <a:prstGeom prst="rect">
                        <a:avLst/>
                      </a:prstGeom>
                      <a:noFill/>
                      <a:ln>
                        <a:noFill/>
                      </a:ln>
                      <a:effectLst/>
                    </p:spPr>
                  </p:pic>
                </p:oleObj>
              </mc:Fallback>
            </mc:AlternateContent>
          </a:graphicData>
        </a:graphic>
      </p:graphicFrame>
      <p:graphicFrame>
        <p:nvGraphicFramePr>
          <p:cNvPr id="48131" name="Object 3"/>
          <p:cNvGraphicFramePr>
            <a:graphicFrameLocks noChangeAspect="1"/>
          </p:cNvGraphicFramePr>
          <p:nvPr>
            <p:extLst>
              <p:ext uri="{D42A27DB-BD31-4B8C-83A1-F6EECF244321}">
                <p14:modId xmlns:p14="http://schemas.microsoft.com/office/powerpoint/2010/main" val="3140319259"/>
              </p:ext>
            </p:extLst>
          </p:nvPr>
        </p:nvGraphicFramePr>
        <p:xfrm>
          <a:off x="7086600" y="2571750"/>
          <a:ext cx="696912" cy="1056609"/>
        </p:xfrm>
        <a:graphic>
          <a:graphicData uri="http://schemas.openxmlformats.org/presentationml/2006/ole">
            <mc:AlternateContent xmlns:mc="http://schemas.openxmlformats.org/markup-compatibility/2006">
              <mc:Choice xmlns:v="urn:schemas-microsoft-com:vml" Requires="v">
                <p:oleObj name="Equation" r:id="rId4" imgW="393700" imgH="596900" progId="Equation.3">
                  <p:embed/>
                </p:oleObj>
              </mc:Choice>
              <mc:Fallback>
                <p:oleObj name="Equation" r:id="rId4" imgW="393700" imgH="596900" progId="Equation.3">
                  <p:embed/>
                  <p:pic>
                    <p:nvPicPr>
                      <p:cNvPr id="0" name=""/>
                      <p:cNvPicPr>
                        <a:picLocks noChangeAspect="1" noChangeArrowheads="1"/>
                      </p:cNvPicPr>
                      <p:nvPr/>
                    </p:nvPicPr>
                    <p:blipFill>
                      <a:blip r:embed="rId5"/>
                      <a:srcRect/>
                      <a:stretch>
                        <a:fillRect/>
                      </a:stretch>
                    </p:blipFill>
                    <p:spPr bwMode="auto">
                      <a:xfrm>
                        <a:off x="7086600" y="2571750"/>
                        <a:ext cx="696912" cy="1056609"/>
                      </a:xfrm>
                      <a:prstGeom prst="rect">
                        <a:avLst/>
                      </a:prstGeom>
                      <a:noFill/>
                      <a:ln>
                        <a:noFill/>
                      </a:ln>
                      <a:effectLst/>
                    </p:spPr>
                  </p:pic>
                </p:oleObj>
              </mc:Fallback>
            </mc:AlternateContent>
          </a:graphicData>
        </a:graphic>
      </p:graphicFrame>
      <p:graphicFrame>
        <p:nvGraphicFramePr>
          <p:cNvPr id="48132" name="Object 4"/>
          <p:cNvGraphicFramePr>
            <a:graphicFrameLocks noChangeAspect="1"/>
          </p:cNvGraphicFramePr>
          <p:nvPr>
            <p:extLst>
              <p:ext uri="{D42A27DB-BD31-4B8C-83A1-F6EECF244321}">
                <p14:modId xmlns:p14="http://schemas.microsoft.com/office/powerpoint/2010/main" val="3219573797"/>
              </p:ext>
            </p:extLst>
          </p:nvPr>
        </p:nvGraphicFramePr>
        <p:xfrm>
          <a:off x="7086600" y="1200150"/>
          <a:ext cx="696912" cy="1091829"/>
        </p:xfrm>
        <a:graphic>
          <a:graphicData uri="http://schemas.openxmlformats.org/presentationml/2006/ole">
            <mc:AlternateContent xmlns:mc="http://schemas.openxmlformats.org/markup-compatibility/2006">
              <mc:Choice xmlns:v="urn:schemas-microsoft-com:vml" Requires="v">
                <p:oleObj name="Equation" r:id="rId6" imgW="381000" imgH="596900" progId="Equation.3">
                  <p:embed/>
                </p:oleObj>
              </mc:Choice>
              <mc:Fallback>
                <p:oleObj name="Equation" r:id="rId6" imgW="381000" imgH="596900" progId="Equation.3">
                  <p:embed/>
                  <p:pic>
                    <p:nvPicPr>
                      <p:cNvPr id="0" name=""/>
                      <p:cNvPicPr>
                        <a:picLocks noChangeAspect="1" noChangeArrowheads="1"/>
                      </p:cNvPicPr>
                      <p:nvPr/>
                    </p:nvPicPr>
                    <p:blipFill>
                      <a:blip r:embed="rId7"/>
                      <a:srcRect/>
                      <a:stretch>
                        <a:fillRect/>
                      </a:stretch>
                    </p:blipFill>
                    <p:spPr bwMode="auto">
                      <a:xfrm>
                        <a:off x="7086600" y="1200150"/>
                        <a:ext cx="696912" cy="1091829"/>
                      </a:xfrm>
                      <a:prstGeom prst="rect">
                        <a:avLst/>
                      </a:prstGeom>
                      <a:noFill/>
                      <a:ln>
                        <a:noFill/>
                      </a:ln>
                      <a:effectLst/>
                    </p:spPr>
                  </p:pic>
                </p:oleObj>
              </mc:Fallback>
            </mc:AlternateContent>
          </a:graphicData>
        </a:graphic>
      </p:graphicFrame>
      <p:sp>
        <p:nvSpPr>
          <p:cNvPr id="48136"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2831028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A6C1029A-DF45-7846-AFA3-32E834E0998A}" type="slidenum">
              <a:rPr lang="en-US" sz="1200">
                <a:solidFill>
                  <a:srgbClr val="898989"/>
                </a:solidFill>
                <a:latin typeface="Calibri" charset="0"/>
              </a:rPr>
              <a:pPr eaLnBrk="1" hangingPunct="1"/>
              <a:t>59</a:t>
            </a:fld>
            <a:endParaRPr lang="en-US" sz="1200">
              <a:solidFill>
                <a:srgbClr val="898989"/>
              </a:solidFill>
              <a:latin typeface="Calibri" charset="0"/>
            </a:endParaRPr>
          </a:p>
        </p:txBody>
      </p:sp>
      <p:sp>
        <p:nvSpPr>
          <p:cNvPr id="49155"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Micro- vs. Macro-Averaging</a:t>
            </a:r>
          </a:p>
        </p:txBody>
      </p:sp>
      <p:sp>
        <p:nvSpPr>
          <p:cNvPr id="49156" name="Rectangle 3"/>
          <p:cNvSpPr>
            <a:spLocks noGrp="1" noChangeArrowheads="1"/>
          </p:cNvSpPr>
          <p:nvPr>
            <p:ph type="body" idx="1"/>
          </p:nvPr>
        </p:nvSpPr>
        <p:spPr/>
        <p:txBody>
          <a:bodyPr/>
          <a:lstStyle/>
          <a:p>
            <a:pPr marL="342900" lvl="1" indent="-342900">
              <a:buClr>
                <a:srgbClr val="CC0000"/>
              </a:buClr>
            </a:pPr>
            <a:r>
              <a:rPr lang="en-US" sz="2800" dirty="0">
                <a:latin typeface="Calibri" charset="0"/>
                <a:ea typeface="ＭＳ Ｐゴシック" charset="0"/>
                <a:cs typeface="ＭＳ Ｐゴシック" charset="0"/>
              </a:rPr>
              <a:t>If we have more than one class, how do we combine multiple performance measures into one quantity?</a:t>
            </a:r>
          </a:p>
          <a:p>
            <a:pPr eaLnBrk="1" hangingPunct="1"/>
            <a:r>
              <a:rPr lang="en-US" sz="2800" b="1" dirty="0" err="1">
                <a:solidFill>
                  <a:srgbClr val="FF0000"/>
                </a:solidFill>
                <a:latin typeface="Calibri" charset="0"/>
                <a:ea typeface="ＭＳ Ｐゴシック" charset="0"/>
                <a:cs typeface="ＭＳ Ｐゴシック" charset="0"/>
              </a:rPr>
              <a:t>Macroaveraging</a:t>
            </a:r>
            <a:r>
              <a:rPr lang="en-US" sz="2800" dirty="0">
                <a:latin typeface="Calibri" charset="0"/>
                <a:ea typeface="ＭＳ Ｐゴシック" charset="0"/>
                <a:cs typeface="ＭＳ Ｐゴシック" charset="0"/>
              </a:rPr>
              <a:t>: Compute performance for each class, then average.</a:t>
            </a:r>
          </a:p>
          <a:p>
            <a:pPr eaLnBrk="1" hangingPunct="1"/>
            <a:r>
              <a:rPr lang="en-US" sz="2800" b="1" dirty="0" err="1">
                <a:solidFill>
                  <a:srgbClr val="FF0000"/>
                </a:solidFill>
                <a:latin typeface="Calibri" charset="0"/>
                <a:ea typeface="ＭＳ Ｐゴシック" charset="0"/>
                <a:cs typeface="ＭＳ Ｐゴシック" charset="0"/>
              </a:rPr>
              <a:t>Microaveraging</a:t>
            </a:r>
            <a:r>
              <a:rPr lang="en-US" sz="2800" dirty="0">
                <a:latin typeface="Calibri" charset="0"/>
                <a:ea typeface="ＭＳ Ｐゴシック" charset="0"/>
                <a:cs typeface="ＭＳ Ｐゴシック" charset="0"/>
              </a:rPr>
              <a:t>: Collect decisions for all classes, compute contingency table, evaluate.</a:t>
            </a:r>
          </a:p>
          <a:p>
            <a:pPr lvl="1" eaLnBrk="1" hangingPunct="1"/>
            <a:endParaRPr lang="en-US" dirty="0">
              <a:latin typeface="Calibri" charset="0"/>
              <a:ea typeface="ＭＳ Ｐゴシック" charset="0"/>
            </a:endParaRPr>
          </a:p>
        </p:txBody>
      </p:sp>
      <p:sp>
        <p:nvSpPr>
          <p:cNvPr id="49157"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15.2.4</a:t>
            </a:r>
          </a:p>
        </p:txBody>
      </p:sp>
    </p:spTree>
    <p:extLst>
      <p:ext uri="{BB962C8B-B14F-4D97-AF65-F5344CB8AC3E}">
        <p14:creationId xmlns:p14="http://schemas.microsoft.com/office/powerpoint/2010/main" val="399296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467600" cy="742950"/>
          </a:xfrm>
        </p:spPr>
        <p:txBody>
          <a:bodyPr/>
          <a:lstStyle/>
          <a:p>
            <a:r>
              <a:rPr lang="en-US" dirty="0"/>
              <a:t>Positive or negative movie review?</a:t>
            </a:r>
          </a:p>
        </p:txBody>
      </p:sp>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dirty="0"/>
          </a:p>
        </p:txBody>
      </p:sp>
      <p:pic>
        <p:nvPicPr>
          <p:cNvPr id="5" name="Picture 4" descr="Thumbs-down-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886" y="1146391"/>
            <a:ext cx="591828" cy="533399"/>
          </a:xfrm>
          <a:prstGeom prst="rect">
            <a:avLst/>
          </a:prstGeom>
        </p:spPr>
      </p:pic>
      <p:pic>
        <p:nvPicPr>
          <p:cNvPr id="7" name="Picture 6" descr="Thumbs-down-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25" y="1915718"/>
            <a:ext cx="558800" cy="503632"/>
          </a:xfrm>
          <a:prstGeom prst="rect">
            <a:avLst/>
          </a:prstGeom>
        </p:spPr>
      </p:pic>
      <p:pic>
        <p:nvPicPr>
          <p:cNvPr id="8" name="Picture 7" descr="Thumbs-up-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495550"/>
            <a:ext cx="591828" cy="533399"/>
          </a:xfrm>
          <a:prstGeom prst="rect">
            <a:avLst/>
          </a:prstGeom>
        </p:spPr>
      </p:pic>
      <p:pic>
        <p:nvPicPr>
          <p:cNvPr id="12" name="Content Placeholder 11">
            <a:extLst>
              <a:ext uri="{FF2B5EF4-FFF2-40B4-BE49-F238E27FC236}">
                <a16:creationId xmlns:a16="http://schemas.microsoft.com/office/drawing/2014/main" id="{92CBA33C-290A-12C0-1DB6-375F85AB8FB8}"/>
              </a:ext>
            </a:extLst>
          </p:cNvPr>
          <p:cNvPicPr>
            <a:picLocks noGrp="1" noChangeAspect="1"/>
          </p:cNvPicPr>
          <p:nvPr>
            <p:ph idx="1"/>
          </p:nvPr>
        </p:nvPicPr>
        <p:blipFill>
          <a:blip r:embed="rId5"/>
          <a:stretch>
            <a:fillRect/>
          </a:stretch>
        </p:blipFill>
        <p:spPr>
          <a:xfrm>
            <a:off x="744228" y="1024534"/>
            <a:ext cx="8097803" cy="2789632"/>
          </a:xfr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Slide Number Placeholder 7"/>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424D7412-C234-A149-A8E9-CC60E500F88F}" type="slidenum">
              <a:rPr lang="en-US" sz="1200">
                <a:solidFill>
                  <a:srgbClr val="898989"/>
                </a:solidFill>
                <a:latin typeface="Calibri"/>
                <a:cs typeface="Calibri"/>
              </a:rPr>
              <a:pPr eaLnBrk="1" hangingPunct="1"/>
              <a:t>60</a:t>
            </a:fld>
            <a:endParaRPr lang="en-US" sz="1200">
              <a:solidFill>
                <a:srgbClr val="898989"/>
              </a:solidFill>
              <a:latin typeface="Calibri"/>
              <a:cs typeface="Calibri"/>
            </a:endParaRPr>
          </a:p>
        </p:txBody>
      </p:sp>
      <p:sp>
        <p:nvSpPr>
          <p:cNvPr id="50179" name="Rectangle 2"/>
          <p:cNvSpPr>
            <a:spLocks noGrp="1" noChangeArrowheads="1"/>
          </p:cNvSpPr>
          <p:nvPr>
            <p:ph type="title"/>
          </p:nvPr>
        </p:nvSpPr>
        <p:spPr>
          <a:xfrm>
            <a:off x="1322917" y="285750"/>
            <a:ext cx="7668683" cy="742950"/>
          </a:xfrm>
        </p:spPr>
        <p:txBody>
          <a:bodyPr/>
          <a:lstStyle/>
          <a:p>
            <a:pPr eaLnBrk="1" hangingPunct="1"/>
            <a:r>
              <a:rPr lang="en-US" sz="3600" dirty="0">
                <a:latin typeface="Calibri"/>
                <a:ea typeface="ＭＳ Ｐゴシック" charset="0"/>
                <a:cs typeface="Calibri"/>
              </a:rPr>
              <a:t>Micro- vs. Macro-Averaging: Example</a:t>
            </a:r>
          </a:p>
        </p:txBody>
      </p:sp>
      <p:graphicFrame>
        <p:nvGraphicFramePr>
          <p:cNvPr id="1036291" name="Group 3"/>
          <p:cNvGraphicFramePr>
            <a:graphicFrameLocks noGrp="1"/>
          </p:cNvGraphicFramePr>
          <p:nvPr>
            <p:ph sz="half" idx="1"/>
            <p:extLst>
              <p:ext uri="{D42A27DB-BD31-4B8C-83A1-F6EECF244321}">
                <p14:modId xmlns:p14="http://schemas.microsoft.com/office/powerpoint/2010/main" val="2173074032"/>
              </p:ext>
            </p:extLst>
          </p:nvPr>
        </p:nvGraphicFramePr>
        <p:xfrm>
          <a:off x="76200" y="1714500"/>
          <a:ext cx="2743200" cy="1363904"/>
        </p:xfrm>
        <a:graphic>
          <a:graphicData uri="http://schemas.openxmlformats.org/drawingml/2006/table">
            <a:tbl>
              <a:tblPr/>
              <a:tblGrid>
                <a:gridCol w="1219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400" b="0" i="0" u="none" strike="noStrike" cap="none" normalizeH="0" baseline="0" dirty="0">
                        <a:ln>
                          <a:noFill/>
                        </a:ln>
                        <a:solidFill>
                          <a:schemeClr val="tx1"/>
                        </a:solidFill>
                        <a:effectLst/>
                        <a:latin typeface="Calibri"/>
                        <a:cs typeface="Calibri"/>
                      </a:endParaRP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yes</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no</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yes</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no</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970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36309" name="Group 21"/>
          <p:cNvGraphicFramePr>
            <a:graphicFrameLocks noGrp="1"/>
          </p:cNvGraphicFramePr>
          <p:nvPr>
            <p:ph sz="quarter" idx="2"/>
            <p:extLst>
              <p:ext uri="{D42A27DB-BD31-4B8C-83A1-F6EECF244321}">
                <p14:modId xmlns:p14="http://schemas.microsoft.com/office/powerpoint/2010/main" val="1295538991"/>
              </p:ext>
            </p:extLst>
          </p:nvPr>
        </p:nvGraphicFramePr>
        <p:xfrm>
          <a:off x="2971800" y="1714500"/>
          <a:ext cx="2667000" cy="1363904"/>
        </p:xfrm>
        <a:graphic>
          <a:graphicData uri="http://schemas.openxmlformats.org/drawingml/2006/table">
            <a:tbl>
              <a:tblPr/>
              <a:tblGrid>
                <a:gridCol w="1293091">
                  <a:extLst>
                    <a:ext uri="{9D8B030D-6E8A-4147-A177-3AD203B41FA5}">
                      <a16:colId xmlns:a16="http://schemas.microsoft.com/office/drawing/2014/main" val="20000"/>
                    </a:ext>
                  </a:extLst>
                </a:gridCol>
                <a:gridCol w="727364">
                  <a:extLst>
                    <a:ext uri="{9D8B030D-6E8A-4147-A177-3AD203B41FA5}">
                      <a16:colId xmlns:a16="http://schemas.microsoft.com/office/drawing/2014/main" val="20001"/>
                    </a:ext>
                  </a:extLst>
                </a:gridCol>
                <a:gridCol w="646545">
                  <a:extLst>
                    <a:ext uri="{9D8B030D-6E8A-4147-A177-3AD203B41FA5}">
                      <a16:colId xmlns:a16="http://schemas.microsoft.com/office/drawing/2014/main" val="20002"/>
                    </a:ext>
                  </a:extLst>
                </a:gridCol>
              </a:tblGrid>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400" b="0" i="0" u="none" strike="noStrike" cap="none" normalizeH="0" baseline="0" dirty="0">
                        <a:ln>
                          <a:noFill/>
                        </a:ln>
                        <a:solidFill>
                          <a:schemeClr val="tx1"/>
                        </a:solidFill>
                        <a:effectLst/>
                        <a:latin typeface="Calibri"/>
                        <a:cs typeface="Calibri"/>
                      </a:endParaRP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yes</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no</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Classifier: yes</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90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no</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890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36327" name="Group 39"/>
          <p:cNvGraphicFramePr>
            <a:graphicFrameLocks noGrp="1"/>
          </p:cNvGraphicFramePr>
          <p:nvPr>
            <p:ph sz="quarter" idx="3"/>
            <p:extLst>
              <p:ext uri="{D42A27DB-BD31-4B8C-83A1-F6EECF244321}">
                <p14:modId xmlns:p14="http://schemas.microsoft.com/office/powerpoint/2010/main" val="3857356530"/>
              </p:ext>
            </p:extLst>
          </p:nvPr>
        </p:nvGraphicFramePr>
        <p:xfrm>
          <a:off x="5943601" y="1714500"/>
          <a:ext cx="2666998" cy="1363904"/>
        </p:xfrm>
        <a:graphic>
          <a:graphicData uri="http://schemas.openxmlformats.org/drawingml/2006/table">
            <a:tbl>
              <a:tblPr/>
              <a:tblGrid>
                <a:gridCol w="1219199">
                  <a:extLst>
                    <a:ext uri="{9D8B030D-6E8A-4147-A177-3AD203B41FA5}">
                      <a16:colId xmlns:a16="http://schemas.microsoft.com/office/drawing/2014/main" val="20000"/>
                    </a:ext>
                  </a:extLst>
                </a:gridCol>
                <a:gridCol w="720435">
                  <a:extLst>
                    <a:ext uri="{9D8B030D-6E8A-4147-A177-3AD203B41FA5}">
                      <a16:colId xmlns:a16="http://schemas.microsoft.com/office/drawing/2014/main" val="20001"/>
                    </a:ext>
                  </a:extLst>
                </a:gridCol>
                <a:gridCol w="727364">
                  <a:extLst>
                    <a:ext uri="{9D8B030D-6E8A-4147-A177-3AD203B41FA5}">
                      <a16:colId xmlns:a16="http://schemas.microsoft.com/office/drawing/2014/main" val="20002"/>
                    </a:ext>
                  </a:extLst>
                </a:gridCol>
              </a:tblGrid>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400" b="0" i="0" u="none" strike="noStrike" cap="none" normalizeH="0" baseline="0" dirty="0">
                        <a:ln>
                          <a:noFill/>
                        </a:ln>
                        <a:solidFill>
                          <a:schemeClr val="tx1"/>
                        </a:solidFill>
                        <a:effectLst/>
                        <a:latin typeface="Calibri"/>
                        <a:cs typeface="Calibri"/>
                      </a:endParaRP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yes</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no</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yes</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20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no</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20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1860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0234" name="Text Box 57"/>
          <p:cNvSpPr txBox="1">
            <a:spLocks noChangeArrowheads="1"/>
          </p:cNvSpPr>
          <p:nvPr/>
        </p:nvSpPr>
        <p:spPr bwMode="auto">
          <a:xfrm>
            <a:off x="685800" y="1228725"/>
            <a:ext cx="1828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Bef>
                <a:spcPct val="50000"/>
              </a:spcBef>
            </a:pPr>
            <a:r>
              <a:rPr lang="en-US" dirty="0">
                <a:latin typeface="Calibri"/>
                <a:cs typeface="Calibri"/>
              </a:rPr>
              <a:t>Class 1</a:t>
            </a:r>
          </a:p>
        </p:txBody>
      </p:sp>
      <p:sp>
        <p:nvSpPr>
          <p:cNvPr id="50235" name="Text Box 58"/>
          <p:cNvSpPr txBox="1">
            <a:spLocks noChangeArrowheads="1"/>
          </p:cNvSpPr>
          <p:nvPr/>
        </p:nvSpPr>
        <p:spPr bwMode="auto">
          <a:xfrm>
            <a:off x="3505200" y="1228725"/>
            <a:ext cx="1828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Bef>
                <a:spcPct val="50000"/>
              </a:spcBef>
            </a:pPr>
            <a:r>
              <a:rPr lang="en-US">
                <a:latin typeface="Calibri"/>
                <a:cs typeface="Calibri"/>
              </a:rPr>
              <a:t>Class 2</a:t>
            </a:r>
          </a:p>
        </p:txBody>
      </p:sp>
      <p:sp>
        <p:nvSpPr>
          <p:cNvPr id="50236" name="Text Box 59"/>
          <p:cNvSpPr txBox="1">
            <a:spLocks noChangeArrowheads="1"/>
          </p:cNvSpPr>
          <p:nvPr/>
        </p:nvSpPr>
        <p:spPr bwMode="auto">
          <a:xfrm>
            <a:off x="6096000" y="1228726"/>
            <a:ext cx="2667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Bef>
                <a:spcPct val="50000"/>
              </a:spcBef>
            </a:pPr>
            <a:r>
              <a:rPr lang="en-US">
                <a:latin typeface="Calibri"/>
                <a:cs typeface="Calibri"/>
              </a:rPr>
              <a:t>Micro Ave. Table</a:t>
            </a:r>
          </a:p>
        </p:txBody>
      </p:sp>
      <p:sp>
        <p:nvSpPr>
          <p:cNvPr id="50238" name="TextBox 4"/>
          <p:cNvSpPr txBox="1">
            <a:spLocks noChangeArrowheads="1"/>
          </p:cNvSpPr>
          <p:nvPr/>
        </p:nvSpPr>
        <p:spPr bwMode="auto">
          <a:xfrm>
            <a:off x="7620001" y="-67479"/>
            <a:ext cx="108555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latin typeface="Calibri"/>
                <a:cs typeface="Calibri"/>
              </a:rPr>
              <a:t>Sec. 15.2.4</a:t>
            </a:r>
          </a:p>
        </p:txBody>
      </p:sp>
      <p:sp>
        <p:nvSpPr>
          <p:cNvPr id="12" name="Rectangle 3"/>
          <p:cNvSpPr txBox="1">
            <a:spLocks noChangeArrowheads="1"/>
          </p:cNvSpPr>
          <p:nvPr/>
        </p:nvSpPr>
        <p:spPr bwMode="auto">
          <a:xfrm>
            <a:off x="304800" y="3257550"/>
            <a:ext cx="85344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lvl="1" indent="-342900">
              <a:buClr>
                <a:srgbClr val="CC0000"/>
              </a:buClr>
            </a:pPr>
            <a:r>
              <a:rPr lang="en-US" sz="2400" dirty="0" err="1">
                <a:latin typeface="Calibri" charset="0"/>
                <a:ea typeface="ＭＳ Ｐゴシック" charset="0"/>
              </a:rPr>
              <a:t>Macroaveraged</a:t>
            </a:r>
            <a:r>
              <a:rPr lang="en-US" sz="2400" dirty="0">
                <a:latin typeface="Calibri" charset="0"/>
                <a:ea typeface="ＭＳ Ｐゴシック" charset="0"/>
              </a:rPr>
              <a:t> precision: (0.5 + 0.9)/2 = 0.7</a:t>
            </a:r>
          </a:p>
          <a:p>
            <a:pPr marL="342900" lvl="1" indent="-342900">
              <a:buClr>
                <a:srgbClr val="CC0000"/>
              </a:buClr>
            </a:pPr>
            <a:r>
              <a:rPr lang="en-US" sz="2400" dirty="0" err="1">
                <a:latin typeface="Calibri" charset="0"/>
                <a:ea typeface="ＭＳ Ｐゴシック" charset="0"/>
              </a:rPr>
              <a:t>Microaveraged</a:t>
            </a:r>
            <a:r>
              <a:rPr lang="en-US" sz="2400" dirty="0">
                <a:latin typeface="Calibri" charset="0"/>
                <a:ea typeface="ＭＳ Ｐゴシック" charset="0"/>
              </a:rPr>
              <a:t> precision: 100/120 = .83</a:t>
            </a:r>
          </a:p>
          <a:p>
            <a:pPr marL="342900" lvl="1" indent="-342900">
              <a:buClr>
                <a:srgbClr val="CC0000"/>
              </a:buClr>
            </a:pPr>
            <a:r>
              <a:rPr lang="en-US" sz="2400" dirty="0" err="1">
                <a:latin typeface="Calibri" charset="0"/>
                <a:ea typeface="ＭＳ Ｐゴシック" charset="0"/>
              </a:rPr>
              <a:t>Microaveraged</a:t>
            </a:r>
            <a:r>
              <a:rPr lang="en-US" sz="2400" dirty="0">
                <a:latin typeface="Calibri" charset="0"/>
                <a:ea typeface="ＭＳ Ｐゴシック" charset="0"/>
              </a:rPr>
              <a:t> score is dominated by score on common classes</a:t>
            </a:r>
          </a:p>
          <a:p>
            <a:pPr lvl="1"/>
            <a:endParaRPr lang="en-US" dirty="0">
              <a:latin typeface="Calibri" charset="0"/>
              <a:ea typeface="ＭＳ Ｐゴシック" charset="0"/>
            </a:endParaRPr>
          </a:p>
        </p:txBody>
      </p:sp>
    </p:spTree>
    <p:extLst>
      <p:ext uri="{BB962C8B-B14F-4D97-AF65-F5344CB8AC3E}">
        <p14:creationId xmlns:p14="http://schemas.microsoft.com/office/powerpoint/2010/main" val="20612044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371600" y="209550"/>
            <a:ext cx="7772400" cy="742950"/>
          </a:xfrm>
        </p:spPr>
        <p:txBody>
          <a:bodyPr/>
          <a:lstStyle/>
          <a:p>
            <a:r>
              <a:rPr lang="en-US" dirty="0"/>
              <a:t>Development Test Sets and Cross-validation</a:t>
            </a:r>
          </a:p>
        </p:txBody>
      </p:sp>
      <p:sp>
        <p:nvSpPr>
          <p:cNvPr id="63491" name="Rectangle 3"/>
          <p:cNvSpPr>
            <a:spLocks noGrp="1" noChangeArrowheads="1"/>
          </p:cNvSpPr>
          <p:nvPr>
            <p:ph sz="quarter" idx="1"/>
          </p:nvPr>
        </p:nvSpPr>
        <p:spPr>
          <a:xfrm>
            <a:off x="228600" y="1352550"/>
            <a:ext cx="7239000" cy="3790950"/>
          </a:xfrm>
        </p:spPr>
        <p:txBody>
          <a:bodyPr/>
          <a:lstStyle/>
          <a:p>
            <a:pPr>
              <a:lnSpc>
                <a:spcPct val="90000"/>
              </a:lnSpc>
            </a:pPr>
            <a:endParaRPr lang="en-US" sz="2400" i="1" dirty="0">
              <a:solidFill>
                <a:srgbClr val="FF0000"/>
              </a:solidFill>
              <a:latin typeface="Calibri" charset="0"/>
            </a:endParaRPr>
          </a:p>
          <a:p>
            <a:pPr>
              <a:lnSpc>
                <a:spcPct val="90000"/>
              </a:lnSpc>
            </a:pPr>
            <a:endParaRPr lang="en-US" i="1" dirty="0">
              <a:solidFill>
                <a:srgbClr val="FF0000"/>
              </a:solidFill>
              <a:latin typeface="Calibri" charset="0"/>
            </a:endParaRPr>
          </a:p>
          <a:p>
            <a:pPr>
              <a:lnSpc>
                <a:spcPct val="90000"/>
              </a:lnSpc>
            </a:pPr>
            <a:r>
              <a:rPr lang="en-US" sz="2400" dirty="0">
                <a:solidFill>
                  <a:srgbClr val="0000FF"/>
                </a:solidFill>
                <a:latin typeface="Calibri" charset="0"/>
              </a:rPr>
              <a:t>Metric: P/R/F1  or Accuracy</a:t>
            </a:r>
          </a:p>
          <a:p>
            <a:pPr>
              <a:lnSpc>
                <a:spcPct val="90000"/>
              </a:lnSpc>
            </a:pPr>
            <a:r>
              <a:rPr lang="en-US" dirty="0">
                <a:latin typeface="Calibri" charset="0"/>
              </a:rPr>
              <a:t>Unseen test set</a:t>
            </a:r>
          </a:p>
          <a:p>
            <a:pPr lvl="1">
              <a:lnSpc>
                <a:spcPct val="90000"/>
              </a:lnSpc>
            </a:pPr>
            <a:r>
              <a:rPr lang="en-US" dirty="0">
                <a:latin typeface="Calibri" charset="0"/>
              </a:rPr>
              <a:t>avoid </a:t>
            </a:r>
            <a:r>
              <a:rPr lang="en-US" dirty="0" err="1">
                <a:latin typeface="Calibri" charset="0"/>
              </a:rPr>
              <a:t>overfitting</a:t>
            </a:r>
            <a:r>
              <a:rPr lang="en-US" dirty="0">
                <a:latin typeface="Calibri" charset="0"/>
              </a:rPr>
              <a:t> (‘tuning to the test set’)</a:t>
            </a:r>
          </a:p>
          <a:p>
            <a:pPr lvl="1">
              <a:lnSpc>
                <a:spcPct val="90000"/>
              </a:lnSpc>
            </a:pPr>
            <a:r>
              <a:rPr lang="en-US" dirty="0">
                <a:latin typeface="Calibri" charset="0"/>
              </a:rPr>
              <a:t>more conservative estimate of performance</a:t>
            </a:r>
            <a:endParaRPr lang="en-US" sz="2400" dirty="0">
              <a:solidFill>
                <a:srgbClr val="0000FF"/>
              </a:solidFill>
              <a:latin typeface="Calibri" charset="0"/>
            </a:endParaRPr>
          </a:p>
          <a:p>
            <a:pPr marL="342900" lvl="1" indent="-342900">
              <a:lnSpc>
                <a:spcPct val="90000"/>
              </a:lnSpc>
              <a:buClr>
                <a:srgbClr val="CC0000"/>
              </a:buClr>
            </a:pPr>
            <a:r>
              <a:rPr lang="en-US" sz="2400" dirty="0">
                <a:latin typeface="Calibri" charset="0"/>
              </a:rPr>
              <a:t>Cross-validation over multiple splits</a:t>
            </a:r>
          </a:p>
          <a:p>
            <a:pPr lvl="2">
              <a:lnSpc>
                <a:spcPct val="90000"/>
              </a:lnSpc>
            </a:pPr>
            <a:r>
              <a:rPr lang="en-US" sz="1800" dirty="0">
                <a:latin typeface="Calibri" charset="0"/>
              </a:rPr>
              <a:t>Handle sampling errors from different datasets</a:t>
            </a:r>
          </a:p>
          <a:p>
            <a:pPr lvl="1">
              <a:lnSpc>
                <a:spcPct val="90000"/>
              </a:lnSpc>
            </a:pPr>
            <a:r>
              <a:rPr lang="en-US" dirty="0">
                <a:latin typeface="Calibri" charset="0"/>
              </a:rPr>
              <a:t>Pool results over each split</a:t>
            </a:r>
          </a:p>
          <a:p>
            <a:pPr lvl="1">
              <a:lnSpc>
                <a:spcPct val="90000"/>
              </a:lnSpc>
            </a:pPr>
            <a:r>
              <a:rPr lang="en-US" dirty="0">
                <a:latin typeface="Calibri" charset="0"/>
              </a:rPr>
              <a:t>Compute pooled </a:t>
            </a:r>
            <a:r>
              <a:rPr lang="en-US" dirty="0" err="1">
                <a:latin typeface="Calibri" charset="0"/>
              </a:rPr>
              <a:t>dev</a:t>
            </a:r>
            <a:r>
              <a:rPr lang="en-US" dirty="0">
                <a:latin typeface="Calibri" charset="0"/>
              </a:rPr>
              <a:t> set performance</a:t>
            </a:r>
          </a:p>
        </p:txBody>
      </p:sp>
      <p:sp>
        <p:nvSpPr>
          <p:cNvPr id="2" name="Rectangle 1"/>
          <p:cNvSpPr/>
          <p:nvPr/>
        </p:nvSpPr>
        <p:spPr bwMode="auto">
          <a:xfrm>
            <a:off x="457200" y="1428750"/>
            <a:ext cx="2057400" cy="6096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Training set</a:t>
            </a:r>
          </a:p>
        </p:txBody>
      </p:sp>
      <p:sp>
        <p:nvSpPr>
          <p:cNvPr id="5" name="Rectangle 4"/>
          <p:cNvSpPr/>
          <p:nvPr/>
        </p:nvSpPr>
        <p:spPr bwMode="auto">
          <a:xfrm>
            <a:off x="3048000" y="1428750"/>
            <a:ext cx="2819400" cy="6096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Development</a:t>
            </a:r>
            <a:r>
              <a:rPr lang="en-US" sz="2000" dirty="0">
                <a:latin typeface="Calibri"/>
                <a:cs typeface="Calibri"/>
              </a:rPr>
              <a:t> </a:t>
            </a:r>
            <a:r>
              <a:rPr kumimoji="0" lang="en-US" sz="2000" b="0" i="0" u="none" strike="noStrike" cap="none" normalizeH="0" baseline="0" dirty="0">
                <a:ln>
                  <a:noFill/>
                </a:ln>
                <a:solidFill>
                  <a:schemeClr val="tx1"/>
                </a:solidFill>
                <a:effectLst/>
                <a:latin typeface="Calibri"/>
                <a:cs typeface="Calibri"/>
              </a:rPr>
              <a:t>Test</a:t>
            </a:r>
            <a:r>
              <a:rPr kumimoji="0" lang="en-US" sz="2000" b="0" i="0" u="none" strike="noStrike" cap="none" normalizeH="0" dirty="0">
                <a:ln>
                  <a:noFill/>
                </a:ln>
                <a:solidFill>
                  <a:schemeClr val="tx1"/>
                </a:solidFill>
                <a:effectLst/>
                <a:latin typeface="Calibri"/>
                <a:cs typeface="Calibri"/>
              </a:rPr>
              <a:t> Set</a:t>
            </a:r>
            <a:endParaRPr kumimoji="0" lang="en-US" sz="2000" b="0" i="0" u="none" strike="noStrike" cap="none" normalizeH="0" baseline="0" dirty="0">
              <a:ln>
                <a:noFill/>
              </a:ln>
              <a:solidFill>
                <a:schemeClr val="tx1"/>
              </a:solidFill>
              <a:effectLst/>
              <a:latin typeface="Calibri"/>
              <a:cs typeface="Calibri"/>
            </a:endParaRPr>
          </a:p>
        </p:txBody>
      </p:sp>
      <p:sp>
        <p:nvSpPr>
          <p:cNvPr id="6" name="Rectangle 5"/>
          <p:cNvSpPr/>
          <p:nvPr/>
        </p:nvSpPr>
        <p:spPr bwMode="auto">
          <a:xfrm>
            <a:off x="6248400" y="1428750"/>
            <a:ext cx="1219200" cy="6096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Test Set</a:t>
            </a:r>
          </a:p>
        </p:txBody>
      </p:sp>
      <p:sp>
        <p:nvSpPr>
          <p:cNvPr id="19" name="Rectangle 18"/>
          <p:cNvSpPr/>
          <p:nvPr/>
        </p:nvSpPr>
        <p:spPr bwMode="auto">
          <a:xfrm>
            <a:off x="7162800" y="4629150"/>
            <a:ext cx="1143000" cy="3048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Test Set</a:t>
            </a:r>
          </a:p>
        </p:txBody>
      </p:sp>
      <p:grpSp>
        <p:nvGrpSpPr>
          <p:cNvPr id="3" name="Group 2"/>
          <p:cNvGrpSpPr/>
          <p:nvPr/>
        </p:nvGrpSpPr>
        <p:grpSpPr>
          <a:xfrm>
            <a:off x="6151418" y="2647950"/>
            <a:ext cx="2916382" cy="1752600"/>
            <a:chOff x="6012873" y="2876550"/>
            <a:chExt cx="2916382" cy="1752600"/>
          </a:xfrm>
        </p:grpSpPr>
        <p:sp>
          <p:nvSpPr>
            <p:cNvPr id="8" name="Rectangle 7"/>
            <p:cNvSpPr/>
            <p:nvPr/>
          </p:nvSpPr>
          <p:spPr bwMode="auto">
            <a:xfrm>
              <a:off x="6012873" y="34861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Training Set</a:t>
              </a:r>
            </a:p>
          </p:txBody>
        </p:sp>
        <p:sp>
          <p:nvSpPr>
            <p:cNvPr id="12" name="Rectangle 11"/>
            <p:cNvSpPr/>
            <p:nvPr/>
          </p:nvSpPr>
          <p:spPr bwMode="auto">
            <a:xfrm>
              <a:off x="6012873" y="40957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                         Training Set</a:t>
              </a:r>
            </a:p>
          </p:txBody>
        </p:sp>
        <p:sp>
          <p:nvSpPr>
            <p:cNvPr id="14" name="Rectangle 13"/>
            <p:cNvSpPr/>
            <p:nvPr/>
          </p:nvSpPr>
          <p:spPr bwMode="auto">
            <a:xfrm>
              <a:off x="6019495" y="40957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alibri"/>
                  <a:cs typeface="Calibri"/>
                </a:rPr>
                <a:t>Dev</a:t>
              </a:r>
              <a:r>
                <a:rPr lang="en-US" sz="2000" dirty="0">
                  <a:latin typeface="Calibri"/>
                  <a:cs typeface="Calibri"/>
                </a:rPr>
                <a:t> Test</a:t>
              </a:r>
              <a:endParaRPr kumimoji="0" lang="en-US" sz="2000" b="0" i="0" u="none" strike="noStrike" cap="none" normalizeH="0" baseline="0" dirty="0">
                <a:ln>
                  <a:noFill/>
                </a:ln>
                <a:solidFill>
                  <a:schemeClr val="tx1"/>
                </a:solidFill>
                <a:effectLst/>
                <a:latin typeface="Calibri"/>
                <a:cs typeface="Calibri"/>
              </a:endParaRPr>
            </a:p>
          </p:txBody>
        </p:sp>
        <p:sp>
          <p:nvSpPr>
            <p:cNvPr id="15" name="Rectangle 14"/>
            <p:cNvSpPr/>
            <p:nvPr/>
          </p:nvSpPr>
          <p:spPr bwMode="auto">
            <a:xfrm>
              <a:off x="6019800" y="28765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Training Set</a:t>
              </a:r>
            </a:p>
          </p:txBody>
        </p:sp>
        <p:sp>
          <p:nvSpPr>
            <p:cNvPr id="16" name="Rectangle 15"/>
            <p:cNvSpPr/>
            <p:nvPr/>
          </p:nvSpPr>
          <p:spPr bwMode="auto">
            <a:xfrm>
              <a:off x="7848600" y="34861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alibri"/>
                  <a:cs typeface="Calibri"/>
                </a:rPr>
                <a:t>Dev</a:t>
              </a:r>
              <a:r>
                <a:rPr lang="en-US" sz="2000" dirty="0">
                  <a:latin typeface="Calibri"/>
                  <a:cs typeface="Calibri"/>
                </a:rPr>
                <a:t> Test</a:t>
              </a:r>
              <a:endParaRPr kumimoji="0" lang="en-US" sz="2000" b="0" i="0" u="none" strike="noStrike" cap="none" normalizeH="0" baseline="0" dirty="0">
                <a:ln>
                  <a:noFill/>
                </a:ln>
                <a:solidFill>
                  <a:schemeClr val="tx1"/>
                </a:solidFill>
                <a:effectLst/>
                <a:latin typeface="Calibri"/>
                <a:cs typeface="Calibri"/>
              </a:endParaRPr>
            </a:p>
          </p:txBody>
        </p:sp>
        <p:sp>
          <p:nvSpPr>
            <p:cNvPr id="17" name="Rectangle 16"/>
            <p:cNvSpPr/>
            <p:nvPr/>
          </p:nvSpPr>
          <p:spPr bwMode="auto">
            <a:xfrm>
              <a:off x="7391400" y="28765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alibri"/>
                  <a:cs typeface="Calibri"/>
                </a:rPr>
                <a:t>Dev</a:t>
              </a:r>
              <a:r>
                <a:rPr lang="en-US" sz="2000" dirty="0">
                  <a:latin typeface="Calibri"/>
                  <a:cs typeface="Calibri"/>
                </a:rPr>
                <a:t> Test</a:t>
              </a:r>
              <a:endParaRPr kumimoji="0" lang="en-US" sz="2000" b="0" i="0" u="none" strike="noStrike" cap="none" normalizeH="0" baseline="0" dirty="0">
                <a:ln>
                  <a:noFill/>
                </a:ln>
                <a:solidFill>
                  <a:schemeClr val="tx1"/>
                </a:solidFill>
                <a:effectLst/>
                <a:latin typeface="Calibri"/>
                <a:cs typeface="Calibri"/>
              </a:endParaRPr>
            </a:p>
          </p:txBody>
        </p:sp>
      </p:grpSp>
    </p:spTree>
    <p:extLst>
      <p:ext uri="{BB962C8B-B14F-4D97-AF65-F5344CB8AC3E}">
        <p14:creationId xmlns:p14="http://schemas.microsoft.com/office/powerpoint/2010/main" val="1903932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457200" y="1428750"/>
            <a:ext cx="3008313" cy="1524000"/>
          </a:xfrm>
        </p:spPr>
        <p:txBody>
          <a:bodyPr vert="horz" wrap="square" lIns="91440" tIns="45720" rIns="91440" bIns="45720" numCol="1" anchor="b" anchorCtr="0" compatLnSpc="1">
            <a:prstTxWarp prst="textNoShape">
              <a:avLst/>
            </a:prstTxWarp>
            <a:normAutofit/>
          </a:bodyPr>
          <a:lstStyle/>
          <a:p>
            <a:r>
              <a:rPr lang="en-US" sz="3200" b="1" dirty="0">
                <a:latin typeface="+mj-lt"/>
                <a:ea typeface="ＭＳ Ｐゴシック" pitchFamily="-65" charset="-128"/>
                <a:cs typeface="ＭＳ Ｐゴシック" pitchFamily="-65" charset="-128"/>
              </a:rPr>
              <a:t>The Real World</a:t>
            </a:r>
          </a:p>
        </p:txBody>
      </p:sp>
      <p:sp>
        <p:nvSpPr>
          <p:cNvPr id="56322" name="Slide Number Placeholder 5"/>
          <p:cNvSpPr>
            <a:spLocks noGrp="1"/>
          </p:cNvSpPr>
          <p:nvPr>
            <p:ph type="sldNum" sz="quarter" idx="12"/>
          </p:nvPr>
        </p:nvSpPr>
        <p:spPr bwMode="auto">
          <a:xfrm>
            <a:off x="304800" y="4705350"/>
            <a:ext cx="1981200" cy="3429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Aft>
                <a:spcPts val="600"/>
              </a:spcAft>
            </a:pPr>
            <a:fld id="{E93D819E-6B48-E24C-8E34-4D8EC5CE1E38}" type="slidenum">
              <a:rPr lang="en-US" sz="1400" kern="1200">
                <a:latin typeface="+mn-lt"/>
                <a:ea typeface="ＭＳ Ｐゴシック" charset="0"/>
                <a:cs typeface="ＭＳ Ｐゴシック" charset="0"/>
              </a:rPr>
              <a:pPr eaLnBrk="1" hangingPunct="1">
                <a:spcAft>
                  <a:spcPts val="600"/>
                </a:spcAft>
              </a:pPr>
              <a:t>4</a:t>
            </a:fld>
            <a:endParaRPr lang="en-US" sz="1400" kern="1200">
              <a:latin typeface="+mn-lt"/>
              <a:ea typeface="ＭＳ Ｐゴシック" charset="0"/>
              <a:cs typeface="ＭＳ Ｐゴシック" charset="0"/>
            </a:endParaRPr>
          </a:p>
        </p:txBody>
      </p:sp>
      <p:graphicFrame>
        <p:nvGraphicFramePr>
          <p:cNvPr id="56327" name="Rectangle 3">
            <a:extLst>
              <a:ext uri="{FF2B5EF4-FFF2-40B4-BE49-F238E27FC236}">
                <a16:creationId xmlns:a16="http://schemas.microsoft.com/office/drawing/2014/main" id="{C233C58D-47AA-2A64-69D9-0991A41A034E}"/>
              </a:ext>
            </a:extLst>
          </p:cNvPr>
          <p:cNvGraphicFramePr/>
          <p:nvPr>
            <p:extLst>
              <p:ext uri="{D42A27DB-BD31-4B8C-83A1-F6EECF244321}">
                <p14:modId xmlns:p14="http://schemas.microsoft.com/office/powerpoint/2010/main" val="2723904130"/>
              </p:ext>
            </p:extLst>
          </p:nvPr>
        </p:nvGraphicFramePr>
        <p:xfrm>
          <a:off x="3575050" y="204788"/>
          <a:ext cx="5111750" cy="4389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8F3512B-EB4C-7051-A10A-3E48869AE3CE}"/>
              </a:ext>
            </a:extLst>
          </p:cNvPr>
          <p:cNvSpPr txBox="1"/>
          <p:nvPr/>
        </p:nvSpPr>
        <p:spPr>
          <a:xfrm>
            <a:off x="838200" y="204788"/>
            <a:ext cx="6781800" cy="646331"/>
          </a:xfrm>
          <a:prstGeom prst="rect">
            <a:avLst/>
          </a:prstGeom>
          <a:noFill/>
        </p:spPr>
        <p:txBody>
          <a:bodyPr wrap="square">
            <a:spAutoFit/>
          </a:bodyPr>
          <a:lstStyle/>
          <a:p>
            <a:pPr eaLnBrk="1" hangingPunct="1">
              <a:buFont typeface="Times" charset="0"/>
              <a:buNone/>
            </a:pPr>
            <a:r>
              <a:rPr lang="en-US" sz="3600" dirty="0">
                <a:solidFill>
                  <a:srgbClr val="A4001D"/>
                </a:solidFill>
                <a:latin typeface="Calibri"/>
                <a:ea typeface="ＭＳ Ｐゴシック" charset="0"/>
                <a:cs typeface="Calibri"/>
              </a:rPr>
              <a:t>Text Classification: Practical Issues</a:t>
            </a:r>
          </a:p>
        </p:txBody>
      </p:sp>
    </p:spTree>
    <p:extLst>
      <p:ext uri="{BB962C8B-B14F-4D97-AF65-F5344CB8AC3E}">
        <p14:creationId xmlns:p14="http://schemas.microsoft.com/office/powerpoint/2010/main" val="329263115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457200" y="1428750"/>
            <a:ext cx="3008313" cy="1905000"/>
          </a:xfrm>
        </p:spPr>
        <p:txBody>
          <a:bodyPr vert="horz" wrap="square" lIns="91440" tIns="45720" rIns="91440" bIns="45720" numCol="1" anchor="b" anchorCtr="0" compatLnSpc="1">
            <a:prstTxWarp prst="textNoShape">
              <a:avLst/>
            </a:prstTxWarp>
            <a:noAutofit/>
          </a:bodyPr>
          <a:lstStyle/>
          <a:p>
            <a:r>
              <a:rPr lang="en-US" sz="2800" b="1" dirty="0">
                <a:latin typeface="+mj-lt"/>
                <a:ea typeface="ＭＳ Ｐゴシック" pitchFamily="-65" charset="-128"/>
                <a:cs typeface="ＭＳ Ｐゴシック" pitchFamily="-65" charset="-128"/>
              </a:rPr>
              <a:t>No training data?</a:t>
            </a:r>
            <a:br>
              <a:rPr lang="en-US" sz="2800" b="1" dirty="0">
                <a:latin typeface="+mj-lt"/>
                <a:ea typeface="ＭＳ Ｐゴシック" pitchFamily="-65" charset="-128"/>
                <a:cs typeface="ＭＳ Ｐゴシック" pitchFamily="-65" charset="-128"/>
              </a:rPr>
            </a:br>
            <a:r>
              <a:rPr lang="en-US" sz="2800" b="1" dirty="0">
                <a:latin typeface="+mj-lt"/>
                <a:ea typeface="ＭＳ Ｐゴシック" pitchFamily="-65" charset="-128"/>
                <a:cs typeface="ＭＳ Ｐゴシック" pitchFamily="-65" charset="-128"/>
              </a:rPr>
              <a:t>Manually written rules</a:t>
            </a:r>
          </a:p>
        </p:txBody>
      </p:sp>
      <p:sp>
        <p:nvSpPr>
          <p:cNvPr id="57346" name="Slide Number Placeholder 5"/>
          <p:cNvSpPr>
            <a:spLocks noGrp="1"/>
          </p:cNvSpPr>
          <p:nvPr>
            <p:ph type="sldNum" sz="quarter" idx="12"/>
          </p:nvPr>
        </p:nvSpPr>
        <p:spPr bwMode="auto">
          <a:xfrm>
            <a:off x="304800" y="4705350"/>
            <a:ext cx="1981200" cy="3429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Aft>
                <a:spcPts val="600"/>
              </a:spcAft>
            </a:pPr>
            <a:fld id="{8BA3F27A-247D-4641-BB88-BB430BF7C007}" type="slidenum">
              <a:rPr lang="en-US" sz="1400" kern="1200">
                <a:latin typeface="+mn-lt"/>
                <a:ea typeface="ＭＳ Ｐゴシック" charset="0"/>
                <a:cs typeface="ＭＳ Ｐゴシック" charset="0"/>
              </a:rPr>
              <a:pPr eaLnBrk="1" hangingPunct="1">
                <a:spcAft>
                  <a:spcPts val="600"/>
                </a:spcAft>
              </a:pPr>
              <a:t>3</a:t>
            </a:fld>
            <a:endParaRPr lang="en-US" sz="1400" kern="1200">
              <a:latin typeface="+mn-lt"/>
              <a:ea typeface="ＭＳ Ｐゴシック" charset="0"/>
              <a:cs typeface="ＭＳ Ｐゴシック" charset="0"/>
            </a:endParaRPr>
          </a:p>
        </p:txBody>
      </p:sp>
      <p:graphicFrame>
        <p:nvGraphicFramePr>
          <p:cNvPr id="57351" name="Rectangle 3">
            <a:extLst>
              <a:ext uri="{FF2B5EF4-FFF2-40B4-BE49-F238E27FC236}">
                <a16:creationId xmlns:a16="http://schemas.microsoft.com/office/drawing/2014/main" id="{263E0CD6-43AB-6C2A-78B2-ED916AF6D00C}"/>
              </a:ext>
            </a:extLst>
          </p:cNvPr>
          <p:cNvGraphicFramePr/>
          <p:nvPr>
            <p:extLst>
              <p:ext uri="{D42A27DB-BD31-4B8C-83A1-F6EECF244321}">
                <p14:modId xmlns:p14="http://schemas.microsoft.com/office/powerpoint/2010/main" val="2888320934"/>
              </p:ext>
            </p:extLst>
          </p:nvPr>
        </p:nvGraphicFramePr>
        <p:xfrm>
          <a:off x="3575050" y="204788"/>
          <a:ext cx="5111750" cy="4389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203975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E712AF20-936C-8347-8ABF-1FC576708ED0}" type="slidenum">
              <a:rPr lang="en-US" sz="1200">
                <a:solidFill>
                  <a:srgbClr val="898989"/>
                </a:solidFill>
                <a:latin typeface="Calibri" charset="0"/>
              </a:rPr>
              <a:pPr eaLnBrk="1" hangingPunct="1"/>
              <a:t>64</a:t>
            </a:fld>
            <a:endParaRPr lang="en-US" sz="1200">
              <a:solidFill>
                <a:srgbClr val="898989"/>
              </a:solidFill>
              <a:latin typeface="Calibri" charset="0"/>
            </a:endParaRPr>
          </a:p>
        </p:txBody>
      </p:sp>
      <p:sp>
        <p:nvSpPr>
          <p:cNvPr id="58371"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Very little data?</a:t>
            </a:r>
          </a:p>
        </p:txBody>
      </p:sp>
      <p:sp>
        <p:nvSpPr>
          <p:cNvPr id="58372" name="Rectangle 3"/>
          <p:cNvSpPr>
            <a:spLocks noGrp="1" noChangeArrowheads="1"/>
          </p:cNvSpPr>
          <p:nvPr>
            <p:ph type="body" idx="1"/>
          </p:nvPr>
        </p:nvSpPr>
        <p:spPr>
          <a:xfrm>
            <a:off x="304800" y="1352550"/>
            <a:ext cx="8686800" cy="3333750"/>
          </a:xfrm>
        </p:spPr>
        <p:txBody>
          <a:bodyPr/>
          <a:lstStyle/>
          <a:p>
            <a:pPr eaLnBrk="1" hangingPunct="1">
              <a:lnSpc>
                <a:spcPct val="90000"/>
              </a:lnSpc>
            </a:pPr>
            <a:r>
              <a:rPr lang="en-US" sz="2800" dirty="0">
                <a:latin typeface="Calibri" charset="0"/>
                <a:ea typeface="ＭＳ Ｐゴシック" charset="0"/>
                <a:cs typeface="ＭＳ Ｐゴシック" charset="0"/>
              </a:rPr>
              <a:t>Use Na</a:t>
            </a:r>
            <a:r>
              <a:rPr lang="fr-FR" sz="2800" dirty="0" err="1">
                <a:latin typeface="Calibri" charset="0"/>
                <a:ea typeface="ＭＳ Ｐゴシック" charset="0"/>
                <a:cs typeface="ＭＳ Ｐゴシック" charset="0"/>
              </a:rPr>
              <a:t>ï</a:t>
            </a:r>
            <a:r>
              <a:rPr lang="en-US" sz="2800" dirty="0" err="1">
                <a:latin typeface="Calibri" charset="0"/>
                <a:ea typeface="ＭＳ Ｐゴシック" charset="0"/>
                <a:cs typeface="ＭＳ Ｐゴシック" charset="0"/>
              </a:rPr>
              <a:t>ve</a:t>
            </a:r>
            <a:r>
              <a:rPr lang="en-US" sz="2800" dirty="0">
                <a:latin typeface="Calibri" charset="0"/>
                <a:ea typeface="ＭＳ Ｐゴシック" charset="0"/>
                <a:cs typeface="ＭＳ Ｐゴシック" charset="0"/>
              </a:rPr>
              <a:t> Bayes</a:t>
            </a:r>
          </a:p>
          <a:p>
            <a:pPr lvl="1" eaLnBrk="1" hangingPunct="1">
              <a:lnSpc>
                <a:spcPct val="90000"/>
              </a:lnSpc>
            </a:pPr>
            <a:r>
              <a:rPr lang="en-US" sz="2400" dirty="0">
                <a:latin typeface="Calibri" charset="0"/>
                <a:ea typeface="ＭＳ Ｐゴシック" charset="0"/>
              </a:rPr>
              <a:t>Naïve Bayes is a “high-bias” algorithm </a:t>
            </a:r>
            <a:r>
              <a:rPr lang="en-US" dirty="0">
                <a:solidFill>
                  <a:srgbClr val="00A000"/>
                </a:solidFill>
                <a:latin typeface="Calibri" charset="0"/>
                <a:ea typeface="ＭＳ Ｐゴシック" charset="0"/>
              </a:rPr>
              <a:t>(Ng and Jordan 2002 NIPS)</a:t>
            </a:r>
            <a:endParaRPr lang="en-US" sz="2400" dirty="0">
              <a:solidFill>
                <a:srgbClr val="00A000"/>
              </a:solidFill>
              <a:latin typeface="Calibri" charset="0"/>
              <a:ea typeface="ＭＳ Ｐゴシック" charset="0"/>
            </a:endParaRPr>
          </a:p>
          <a:p>
            <a:pPr eaLnBrk="1" hangingPunct="1">
              <a:lnSpc>
                <a:spcPct val="90000"/>
              </a:lnSpc>
            </a:pPr>
            <a:r>
              <a:rPr lang="en-US" sz="2800" dirty="0">
                <a:latin typeface="Calibri" charset="0"/>
                <a:ea typeface="ＭＳ Ｐゴシック" charset="0"/>
                <a:cs typeface="ＭＳ Ｐゴシック" charset="0"/>
              </a:rPr>
              <a:t>Get more labeled data </a:t>
            </a:r>
          </a:p>
          <a:p>
            <a:pPr lvl="1">
              <a:lnSpc>
                <a:spcPct val="90000"/>
              </a:lnSpc>
            </a:pPr>
            <a:r>
              <a:rPr lang="en-US" sz="2400" dirty="0">
                <a:latin typeface="Calibri" charset="0"/>
                <a:ea typeface="ＭＳ Ｐゴシック" charset="0"/>
              </a:rPr>
              <a:t>Find clever ways to get humans to label data for you</a:t>
            </a:r>
          </a:p>
          <a:p>
            <a:pPr>
              <a:lnSpc>
                <a:spcPct val="90000"/>
              </a:lnSpc>
            </a:pPr>
            <a:r>
              <a:rPr lang="en-US" sz="2800" dirty="0">
                <a:latin typeface="Calibri" charset="0"/>
                <a:ea typeface="ＭＳ Ｐゴシック" charset="0"/>
                <a:cs typeface="ＭＳ Ｐゴシック" charset="0"/>
              </a:rPr>
              <a:t>Try semi-supervised training methods:</a:t>
            </a:r>
          </a:p>
          <a:p>
            <a:pPr lvl="1">
              <a:lnSpc>
                <a:spcPct val="90000"/>
              </a:lnSpc>
            </a:pPr>
            <a:r>
              <a:rPr lang="en-US" sz="2400" dirty="0">
                <a:latin typeface="Calibri" charset="0"/>
                <a:ea typeface="ＭＳ Ｐゴシック" charset="0"/>
              </a:rPr>
              <a:t>Bootstrapping, EM over unlabeled documents, …</a:t>
            </a:r>
          </a:p>
        </p:txBody>
      </p:sp>
      <p:sp>
        <p:nvSpPr>
          <p:cNvPr id="58373"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1125736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7DA7C9FA-0169-554C-A7A2-CAA9C2AF56C1}" type="slidenum">
              <a:rPr lang="en-US" sz="1200">
                <a:solidFill>
                  <a:srgbClr val="898989"/>
                </a:solidFill>
                <a:latin typeface="Calibri" charset="0"/>
              </a:rPr>
              <a:pPr eaLnBrk="1" hangingPunct="1"/>
              <a:t>65</a:t>
            </a:fld>
            <a:endParaRPr lang="en-US" sz="1200">
              <a:solidFill>
                <a:srgbClr val="898989"/>
              </a:solidFill>
              <a:latin typeface="Calibri" charset="0"/>
            </a:endParaRPr>
          </a:p>
        </p:txBody>
      </p:sp>
      <p:sp>
        <p:nvSpPr>
          <p:cNvPr id="59395"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A reasonable amount of data?</a:t>
            </a:r>
          </a:p>
        </p:txBody>
      </p:sp>
      <p:sp>
        <p:nvSpPr>
          <p:cNvPr id="59396" name="Rectangle 3"/>
          <p:cNvSpPr>
            <a:spLocks noGrp="1" noChangeArrowheads="1"/>
          </p:cNvSpPr>
          <p:nvPr>
            <p:ph type="body" idx="1"/>
          </p:nvPr>
        </p:nvSpPr>
        <p:spPr/>
        <p:txBody>
          <a:bodyPr/>
          <a:lstStyle/>
          <a:p>
            <a:pPr eaLnBrk="1" hangingPunct="1"/>
            <a:r>
              <a:rPr lang="en-US" sz="2800" dirty="0">
                <a:latin typeface="Calibri" charset="0"/>
                <a:ea typeface="ＭＳ Ｐゴシック" charset="0"/>
                <a:cs typeface="ＭＳ Ｐゴシック" charset="0"/>
              </a:rPr>
              <a:t>Perfect for all the clever classifiers</a:t>
            </a:r>
          </a:p>
          <a:p>
            <a:pPr lvl="1"/>
            <a:r>
              <a:rPr lang="en-US" sz="2400" dirty="0">
                <a:latin typeface="Calibri" charset="0"/>
                <a:ea typeface="ＭＳ Ｐゴシック" charset="0"/>
                <a:cs typeface="ＭＳ Ｐゴシック" charset="0"/>
              </a:rPr>
              <a:t>SVM</a:t>
            </a:r>
          </a:p>
          <a:p>
            <a:pPr lvl="1"/>
            <a:r>
              <a:rPr lang="en-US" sz="2400" dirty="0">
                <a:latin typeface="Calibri" charset="0"/>
                <a:ea typeface="ＭＳ Ｐゴシック" charset="0"/>
                <a:cs typeface="ＭＳ Ｐゴシック" charset="0"/>
              </a:rPr>
              <a:t>Regularized Logistic Regression</a:t>
            </a:r>
          </a:p>
          <a:p>
            <a:r>
              <a:rPr lang="en-US" sz="2800" dirty="0">
                <a:latin typeface="Calibri" charset="0"/>
                <a:ea typeface="ＭＳ Ｐゴシック" charset="0"/>
                <a:cs typeface="ＭＳ Ｐゴシック" charset="0"/>
              </a:rPr>
              <a:t>You can even use user-interpretable decision trees</a:t>
            </a:r>
          </a:p>
          <a:p>
            <a:pPr lvl="1" eaLnBrk="1" hangingPunct="1"/>
            <a:r>
              <a:rPr lang="en-US" sz="2400" dirty="0">
                <a:latin typeface="Calibri" charset="0"/>
                <a:ea typeface="ＭＳ Ｐゴシック" charset="0"/>
              </a:rPr>
              <a:t>Users like to hack</a:t>
            </a:r>
          </a:p>
          <a:p>
            <a:pPr lvl="1" eaLnBrk="1" hangingPunct="1"/>
            <a:r>
              <a:rPr lang="en-US" sz="2400" dirty="0">
                <a:latin typeface="Calibri" charset="0"/>
                <a:ea typeface="ＭＳ Ｐゴシック" charset="0"/>
              </a:rPr>
              <a:t>Management likes quick fixes</a:t>
            </a:r>
          </a:p>
        </p:txBody>
      </p:sp>
      <p:sp>
        <p:nvSpPr>
          <p:cNvPr id="59397"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1753938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6FC4700D-FF62-754F-9206-1607C0FCBFA4}" type="slidenum">
              <a:rPr lang="en-US" sz="1200">
                <a:solidFill>
                  <a:srgbClr val="898989"/>
                </a:solidFill>
                <a:latin typeface="Calibri" charset="0"/>
              </a:rPr>
              <a:pPr eaLnBrk="1" hangingPunct="1"/>
              <a:t>66</a:t>
            </a:fld>
            <a:endParaRPr lang="en-US" sz="1200">
              <a:solidFill>
                <a:srgbClr val="898989"/>
              </a:solidFill>
              <a:latin typeface="Calibri" charset="0"/>
            </a:endParaRPr>
          </a:p>
        </p:txBody>
      </p:sp>
      <p:sp>
        <p:nvSpPr>
          <p:cNvPr id="60419"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A huge amount of data?</a:t>
            </a:r>
          </a:p>
        </p:txBody>
      </p:sp>
      <p:sp>
        <p:nvSpPr>
          <p:cNvPr id="60420" name="Rectangle 3"/>
          <p:cNvSpPr>
            <a:spLocks noGrp="1" noChangeArrowheads="1"/>
          </p:cNvSpPr>
          <p:nvPr>
            <p:ph type="body" idx="1"/>
          </p:nvPr>
        </p:nvSpPr>
        <p:spPr/>
        <p:txBody>
          <a:bodyPr/>
          <a:lstStyle/>
          <a:p>
            <a:pPr eaLnBrk="1" hangingPunct="1"/>
            <a:r>
              <a:rPr lang="en-US" sz="2800" dirty="0">
                <a:latin typeface="Calibri" charset="0"/>
                <a:ea typeface="ＭＳ Ｐゴシック" charset="0"/>
                <a:cs typeface="ＭＳ Ｐゴシック" charset="0"/>
              </a:rPr>
              <a:t>Can achieve high accuracy!</a:t>
            </a:r>
          </a:p>
          <a:p>
            <a:r>
              <a:rPr lang="en-US" sz="2800" dirty="0">
                <a:latin typeface="Calibri" charset="0"/>
                <a:ea typeface="ＭＳ Ｐゴシック" charset="0"/>
                <a:cs typeface="ＭＳ Ｐゴシック" charset="0"/>
              </a:rPr>
              <a:t>At a cost:</a:t>
            </a:r>
          </a:p>
          <a:p>
            <a:pPr lvl="1"/>
            <a:r>
              <a:rPr lang="en-US" sz="2400" dirty="0">
                <a:latin typeface="Calibri" charset="0"/>
                <a:ea typeface="ＭＳ Ｐゴシック" charset="0"/>
                <a:cs typeface="ＭＳ Ｐゴシック" charset="0"/>
              </a:rPr>
              <a:t>SVMs (train time) or </a:t>
            </a:r>
            <a:r>
              <a:rPr lang="en-US" sz="2400" dirty="0" err="1">
                <a:latin typeface="Calibri" charset="0"/>
                <a:ea typeface="ＭＳ Ｐゴシック" charset="0"/>
                <a:cs typeface="ＭＳ Ｐゴシック" charset="0"/>
              </a:rPr>
              <a:t>kNN</a:t>
            </a:r>
            <a:r>
              <a:rPr lang="en-US" sz="2400" dirty="0">
                <a:latin typeface="Calibri" charset="0"/>
                <a:ea typeface="ＭＳ Ｐゴシック" charset="0"/>
                <a:cs typeface="ＭＳ Ｐゴシック" charset="0"/>
              </a:rPr>
              <a:t> (test time) can be too slow</a:t>
            </a:r>
          </a:p>
          <a:p>
            <a:pPr lvl="1"/>
            <a:r>
              <a:rPr lang="en-US" sz="2400" dirty="0">
                <a:latin typeface="Calibri" charset="0"/>
                <a:ea typeface="ＭＳ Ｐゴシック" charset="0"/>
                <a:cs typeface="ＭＳ Ｐゴシック" charset="0"/>
              </a:rPr>
              <a:t>Regularized logistic regression can be somewhat better</a:t>
            </a:r>
          </a:p>
          <a:p>
            <a:pPr eaLnBrk="1" hangingPunct="1"/>
            <a:r>
              <a:rPr lang="en-US" sz="2800" dirty="0">
                <a:latin typeface="Calibri" charset="0"/>
                <a:ea typeface="ＭＳ Ｐゴシック" charset="0"/>
                <a:cs typeface="ＭＳ Ｐゴシック" charset="0"/>
              </a:rPr>
              <a:t>So Naïve Bayes can come back into its own again!</a:t>
            </a:r>
          </a:p>
        </p:txBody>
      </p:sp>
      <p:sp>
        <p:nvSpPr>
          <p:cNvPr id="60421"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2931342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2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42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841DE7FB-5D3A-D24B-8DA3-5B28FAA32400}" type="slidenum">
              <a:rPr lang="en-US" sz="1200">
                <a:solidFill>
                  <a:srgbClr val="898989"/>
                </a:solidFill>
                <a:latin typeface="Calibri" charset="0"/>
              </a:rPr>
              <a:pPr eaLnBrk="1" hangingPunct="1"/>
              <a:t>67</a:t>
            </a:fld>
            <a:endParaRPr lang="en-US" sz="1200">
              <a:solidFill>
                <a:srgbClr val="898989"/>
              </a:solidFill>
              <a:latin typeface="Calibri" charset="0"/>
            </a:endParaRPr>
          </a:p>
        </p:txBody>
      </p:sp>
      <p:sp>
        <p:nvSpPr>
          <p:cNvPr id="61443" name="Rectangle 2"/>
          <p:cNvSpPr>
            <a:spLocks noGrp="1" noChangeArrowheads="1"/>
          </p:cNvSpPr>
          <p:nvPr>
            <p:ph type="title"/>
          </p:nvPr>
        </p:nvSpPr>
        <p:spPr>
          <a:xfrm>
            <a:off x="1524000" y="23525"/>
            <a:ext cx="7440324" cy="742950"/>
          </a:xfrm>
        </p:spPr>
        <p:txBody>
          <a:bodyPr/>
          <a:lstStyle/>
          <a:p>
            <a:pPr eaLnBrk="1" hangingPunct="1"/>
            <a:r>
              <a:rPr lang="en-US" dirty="0">
                <a:latin typeface="Calibri (Headings)"/>
                <a:ea typeface="ＭＳ Ｐゴシック" charset="0"/>
                <a:cs typeface="Calibri (Headings)"/>
              </a:rPr>
              <a:t>Accuracy as a function of data size</a:t>
            </a:r>
          </a:p>
        </p:txBody>
      </p:sp>
      <p:sp>
        <p:nvSpPr>
          <p:cNvPr id="61444" name="Rectangle 3"/>
          <p:cNvSpPr>
            <a:spLocks noGrp="1" noChangeArrowheads="1"/>
          </p:cNvSpPr>
          <p:nvPr>
            <p:ph type="body" sz="half" idx="1"/>
          </p:nvPr>
        </p:nvSpPr>
        <p:spPr>
          <a:xfrm>
            <a:off x="228600" y="1733550"/>
            <a:ext cx="4495800" cy="3200400"/>
          </a:xfrm>
        </p:spPr>
        <p:txBody>
          <a:bodyPr/>
          <a:lstStyle/>
          <a:p>
            <a:pPr eaLnBrk="1" hangingPunct="1"/>
            <a:r>
              <a:rPr lang="en-US" sz="2800" dirty="0">
                <a:latin typeface="Calibri" charset="0"/>
                <a:ea typeface="ＭＳ Ｐゴシック" charset="0"/>
                <a:cs typeface="ＭＳ Ｐゴシック" charset="0"/>
              </a:rPr>
              <a:t>With enough data</a:t>
            </a:r>
          </a:p>
          <a:p>
            <a:pPr lvl="1"/>
            <a:r>
              <a:rPr lang="en-US" sz="2400" dirty="0">
                <a:latin typeface="Calibri" charset="0"/>
                <a:ea typeface="ＭＳ Ｐゴシック" charset="0"/>
                <a:cs typeface="ＭＳ Ｐゴシック" charset="0"/>
              </a:rPr>
              <a:t>Classifier may not matter</a:t>
            </a:r>
          </a:p>
        </p:txBody>
      </p:sp>
      <p:sp>
        <p:nvSpPr>
          <p:cNvPr id="61446" name="TextBox 5"/>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pic>
        <p:nvPicPr>
          <p:cNvPr id="3" name="Content Placeholder 2" descr="brillbanko.tiff"/>
          <p:cNvPicPr>
            <a:picLocks noGrp="1" noChangeAspect="1"/>
          </p:cNvPicPr>
          <p:nvPr>
            <p:ph sz="half" idx="2"/>
          </p:nvPr>
        </p:nvPicPr>
        <p:blipFill>
          <a:blip r:embed="rId3">
            <a:extLst>
              <a:ext uri="{28A0092B-C50C-407E-A947-70E740481C1C}">
                <a14:useLocalDpi xmlns:a14="http://schemas.microsoft.com/office/drawing/2010/main" val="0"/>
              </a:ext>
            </a:extLst>
          </a:blip>
          <a:srcRect t="308" b="308"/>
          <a:stretch>
            <a:fillRect/>
          </a:stretch>
        </p:blipFill>
        <p:spPr>
          <a:xfrm>
            <a:off x="4572000" y="825246"/>
            <a:ext cx="4191000" cy="4023360"/>
          </a:xfrm>
        </p:spPr>
      </p:pic>
      <p:sp>
        <p:nvSpPr>
          <p:cNvPr id="4" name="TextBox 3"/>
          <p:cNvSpPr txBox="1"/>
          <p:nvPr/>
        </p:nvSpPr>
        <p:spPr>
          <a:xfrm>
            <a:off x="5105400" y="4793218"/>
            <a:ext cx="4800600" cy="369332"/>
          </a:xfrm>
          <a:prstGeom prst="rect">
            <a:avLst/>
          </a:prstGeom>
          <a:noFill/>
        </p:spPr>
        <p:txBody>
          <a:bodyPr wrap="square" rtlCol="0">
            <a:spAutoFit/>
          </a:bodyPr>
          <a:lstStyle/>
          <a:p>
            <a:r>
              <a:rPr lang="en-US" sz="1800" dirty="0">
                <a:latin typeface="Calibri" charset="0"/>
              </a:rPr>
              <a:t>Brill and </a:t>
            </a:r>
            <a:r>
              <a:rPr lang="en-US" sz="1800" dirty="0" err="1">
                <a:latin typeface="Calibri" charset="0"/>
              </a:rPr>
              <a:t>Banko</a:t>
            </a:r>
            <a:r>
              <a:rPr lang="en-US" sz="1800" dirty="0">
                <a:latin typeface="Calibri" charset="0"/>
              </a:rPr>
              <a:t> on spelling correction</a:t>
            </a:r>
          </a:p>
        </p:txBody>
      </p:sp>
    </p:spTree>
    <p:extLst>
      <p:ext uri="{BB962C8B-B14F-4D97-AF65-F5344CB8AC3E}">
        <p14:creationId xmlns:p14="http://schemas.microsoft.com/office/powerpoint/2010/main" val="7116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85750"/>
            <a:ext cx="7391400" cy="742950"/>
          </a:xfrm>
        </p:spPr>
        <p:txBody>
          <a:bodyPr/>
          <a:lstStyle/>
          <a:p>
            <a:r>
              <a:rPr lang="en-US" dirty="0"/>
              <a:t>Real-world systems generally combine:</a:t>
            </a:r>
          </a:p>
        </p:txBody>
      </p:sp>
      <p:sp>
        <p:nvSpPr>
          <p:cNvPr id="3" name="Text Placeholder 2"/>
          <p:cNvSpPr>
            <a:spLocks noGrp="1"/>
          </p:cNvSpPr>
          <p:nvPr>
            <p:ph type="body" sz="half" idx="1"/>
          </p:nvPr>
        </p:nvSpPr>
        <p:spPr>
          <a:xfrm>
            <a:off x="685800" y="1314450"/>
            <a:ext cx="8001000" cy="3390900"/>
          </a:xfrm>
        </p:spPr>
        <p:txBody>
          <a:bodyPr/>
          <a:lstStyle/>
          <a:p>
            <a:pPr marL="342900" lvl="2" indent="-342900"/>
            <a:r>
              <a:rPr lang="en-US" sz="2800" dirty="0">
                <a:latin typeface="Calibri" charset="0"/>
                <a:ea typeface="ＭＳ Ｐゴシック" charset="0"/>
              </a:rPr>
              <a:t>Automatic classification </a:t>
            </a:r>
          </a:p>
          <a:p>
            <a:pPr marL="342900" lvl="2" indent="-342900"/>
            <a:r>
              <a:rPr lang="en-US" sz="2800" dirty="0">
                <a:latin typeface="Calibri" charset="0"/>
                <a:ea typeface="ＭＳ Ｐゴシック" charset="0"/>
              </a:rPr>
              <a:t>Manual review of uncertain/difficult/"new” cases</a:t>
            </a:r>
          </a:p>
          <a:p>
            <a:endParaRPr lang="en-US" dirty="0"/>
          </a:p>
        </p:txBody>
      </p:sp>
      <p:sp>
        <p:nvSpPr>
          <p:cNvPr id="5" name="Slide Number Placeholder 4"/>
          <p:cNvSpPr>
            <a:spLocks noGrp="1"/>
          </p:cNvSpPr>
          <p:nvPr>
            <p:ph type="sldNum" sz="quarter" idx="12"/>
          </p:nvPr>
        </p:nvSpPr>
        <p:spPr/>
        <p:txBody>
          <a:bodyPr/>
          <a:lstStyle/>
          <a:p>
            <a:fld id="{073E132B-8114-9C40-BEEF-D3730B172957}" type="slidenum">
              <a:rPr lang="en-US" smtClean="0"/>
              <a:pPr/>
              <a:t>68</a:t>
            </a:fld>
            <a:endParaRPr lang="en-US"/>
          </a:p>
        </p:txBody>
      </p:sp>
    </p:spTree>
    <p:extLst>
      <p:ext uri="{BB962C8B-B14F-4D97-AF65-F5344CB8AC3E}">
        <p14:creationId xmlns:p14="http://schemas.microsoft.com/office/powerpoint/2010/main" val="19069392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Underflow Prevention: log space</a:t>
            </a:r>
          </a:p>
        </p:txBody>
      </p:sp>
      <p:sp>
        <p:nvSpPr>
          <p:cNvPr id="54276" name="Rectangle 3"/>
          <p:cNvSpPr>
            <a:spLocks noGrp="1" noChangeArrowheads="1"/>
          </p:cNvSpPr>
          <p:nvPr>
            <p:ph sz="quarter" idx="1"/>
          </p:nvPr>
        </p:nvSpPr>
        <p:spPr/>
        <p:txBody>
          <a:bodyPr/>
          <a:lstStyle/>
          <a:p>
            <a:r>
              <a:rPr lang="en-US" sz="2000" dirty="0">
                <a:latin typeface="Calibri" charset="0"/>
              </a:rPr>
              <a:t>Multiplying lots of probabilities can result in floating-point underflow.</a:t>
            </a:r>
          </a:p>
          <a:p>
            <a:r>
              <a:rPr lang="en-US" sz="2000" dirty="0">
                <a:latin typeface="Calibri" charset="0"/>
              </a:rPr>
              <a:t>Since log(</a:t>
            </a:r>
            <a:r>
              <a:rPr lang="en-US" sz="2000" i="1" dirty="0" err="1">
                <a:latin typeface="Calibri" charset="0"/>
              </a:rPr>
              <a:t>xy</a:t>
            </a:r>
            <a:r>
              <a:rPr lang="en-US" sz="2000" dirty="0">
                <a:latin typeface="Calibri" charset="0"/>
              </a:rPr>
              <a:t>) = log(</a:t>
            </a:r>
            <a:r>
              <a:rPr lang="en-US" sz="2000" i="1" dirty="0">
                <a:latin typeface="Calibri" charset="0"/>
              </a:rPr>
              <a:t>x</a:t>
            </a:r>
            <a:r>
              <a:rPr lang="en-US" sz="2000" dirty="0">
                <a:latin typeface="Calibri" charset="0"/>
              </a:rPr>
              <a:t>) + log(</a:t>
            </a:r>
            <a:r>
              <a:rPr lang="en-US" sz="2000" i="1" dirty="0">
                <a:latin typeface="Calibri" charset="0"/>
              </a:rPr>
              <a:t>y</a:t>
            </a:r>
            <a:r>
              <a:rPr lang="en-US" sz="2000" dirty="0">
                <a:latin typeface="Calibri" charset="0"/>
              </a:rPr>
              <a:t>)</a:t>
            </a:r>
          </a:p>
          <a:p>
            <a:pPr lvl="1"/>
            <a:r>
              <a:rPr lang="en-US" sz="1800" dirty="0">
                <a:latin typeface="Calibri" charset="0"/>
              </a:rPr>
              <a:t>Better to sum logs of probabilities instead of multiplying probabilities.</a:t>
            </a:r>
          </a:p>
          <a:p>
            <a:r>
              <a:rPr lang="en-US" sz="2000" dirty="0">
                <a:latin typeface="Calibri" charset="0"/>
              </a:rPr>
              <a:t>Class with highest un-normalized log probability score is still most probable.</a:t>
            </a:r>
          </a:p>
          <a:p>
            <a:endParaRPr lang="en-US" sz="2000" dirty="0">
              <a:latin typeface="Calibri" charset="0"/>
            </a:endParaRPr>
          </a:p>
          <a:p>
            <a:endParaRPr lang="en-US" sz="2000" dirty="0">
              <a:latin typeface="Calibri" charset="0"/>
            </a:endParaRPr>
          </a:p>
          <a:p>
            <a:endParaRPr lang="en-US" sz="2000" dirty="0">
              <a:latin typeface="Calibri" charset="0"/>
            </a:endParaRPr>
          </a:p>
          <a:p>
            <a:r>
              <a:rPr lang="en-US" sz="2000" dirty="0">
                <a:latin typeface="Calibri" charset="0"/>
              </a:rPr>
              <a:t>Model is now just max of sum of weights</a:t>
            </a:r>
          </a:p>
        </p:txBody>
      </p:sp>
      <p:graphicFrame>
        <p:nvGraphicFramePr>
          <p:cNvPr id="54274" name="Object 2"/>
          <p:cNvGraphicFramePr>
            <a:graphicFrameLocks noChangeAspect="1"/>
          </p:cNvGraphicFramePr>
          <p:nvPr>
            <p:extLst>
              <p:ext uri="{D42A27DB-BD31-4B8C-83A1-F6EECF244321}">
                <p14:modId xmlns:p14="http://schemas.microsoft.com/office/powerpoint/2010/main" val="4063993659"/>
              </p:ext>
            </p:extLst>
          </p:nvPr>
        </p:nvGraphicFramePr>
        <p:xfrm>
          <a:off x="1219200" y="2952750"/>
          <a:ext cx="6354318" cy="929169"/>
        </p:xfrm>
        <a:graphic>
          <a:graphicData uri="http://schemas.openxmlformats.org/presentationml/2006/ole">
            <mc:AlternateContent xmlns:mc="http://schemas.openxmlformats.org/markup-compatibility/2006">
              <mc:Choice xmlns:v="urn:schemas-microsoft-com:vml" Requires="v">
                <p:oleObj name="Equation" r:id="rId2" imgW="2692400" imgH="393700" progId="Equation.3">
                  <p:embed/>
                </p:oleObj>
              </mc:Choice>
              <mc:Fallback>
                <p:oleObj name="Equation" r:id="rId2" imgW="2692400" imgH="393700" progId="Equation.3">
                  <p:embed/>
                  <p:pic>
                    <p:nvPicPr>
                      <p:cNvPr id="0" name=""/>
                      <p:cNvPicPr>
                        <a:picLocks noChangeAspect="1" noChangeArrowheads="1"/>
                      </p:cNvPicPr>
                      <p:nvPr/>
                    </p:nvPicPr>
                    <p:blipFill>
                      <a:blip r:embed="rId3"/>
                      <a:srcRect/>
                      <a:stretch>
                        <a:fillRect/>
                      </a:stretch>
                    </p:blipFill>
                    <p:spPr bwMode="auto">
                      <a:xfrm>
                        <a:off x="1219200" y="2952750"/>
                        <a:ext cx="6354318" cy="929169"/>
                      </a:xfrm>
                      <a:prstGeom prst="rect">
                        <a:avLst/>
                      </a:prstGeom>
                      <a:noFill/>
                    </p:spPr>
                  </p:pic>
                </p:oleObj>
              </mc:Fallback>
            </mc:AlternateContent>
          </a:graphicData>
        </a:graphic>
      </p:graphicFrame>
    </p:spTree>
    <p:extLst>
      <p:ext uri="{BB962C8B-B14F-4D97-AF65-F5344CB8AC3E}">
        <p14:creationId xmlns:p14="http://schemas.microsoft.com/office/powerpoint/2010/main" val="81770503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ight Arrow 7"/>
          <p:cNvSpPr/>
          <p:nvPr/>
        </p:nvSpPr>
        <p:spPr bwMode="auto">
          <a:xfrm>
            <a:off x="3124200" y="257175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a:xfrm>
            <a:off x="1371600" y="0"/>
            <a:ext cx="7467600" cy="895350"/>
          </a:xfrm>
        </p:spPr>
        <p:txBody>
          <a:bodyPr/>
          <a:lstStyle/>
          <a:p>
            <a:r>
              <a:rPr lang="en-US" dirty="0"/>
              <a:t>What is the subject of this article?</a:t>
            </a:r>
          </a:p>
        </p:txBody>
      </p:sp>
      <p:sp>
        <p:nvSpPr>
          <p:cNvPr id="3" name="Content Placeholder 2"/>
          <p:cNvSpPr>
            <a:spLocks noGrp="1"/>
          </p:cNvSpPr>
          <p:nvPr>
            <p:ph idx="1"/>
          </p:nvPr>
        </p:nvSpPr>
        <p:spPr>
          <a:xfrm>
            <a:off x="4876800" y="175260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p>
        </p:txBody>
      </p:sp>
      <p:sp>
        <p:nvSpPr>
          <p:cNvPr id="7" name="TextBox 6"/>
          <p:cNvSpPr txBox="1"/>
          <p:nvPr/>
        </p:nvSpPr>
        <p:spPr>
          <a:xfrm>
            <a:off x="3429001" y="2724150"/>
            <a:ext cx="533400" cy="646331"/>
          </a:xfrm>
          <a:prstGeom prst="rect">
            <a:avLst/>
          </a:prstGeom>
          <a:noFill/>
        </p:spPr>
        <p:txBody>
          <a:bodyPr wrap="square" rtlCol="0">
            <a:spAutoFit/>
          </a:bodyPr>
          <a:lstStyle/>
          <a:p>
            <a:r>
              <a:rPr lang="en-US" sz="3600" dirty="0">
                <a:latin typeface="+mn-lt"/>
              </a:rPr>
              <a:t>?</a:t>
            </a: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itchFamily="-65" charset="0"/>
              </a:rPr>
              <a:t>MEDLINE Article</a:t>
            </a:r>
          </a:p>
          <a:p>
            <a:endParaRPr lang="en-US" sz="1800" dirty="0">
              <a:latin typeface="+mn-lt"/>
            </a:endParaRPr>
          </a:p>
        </p:txBody>
      </p:sp>
      <p:pic>
        <p:nvPicPr>
          <p:cNvPr id="10" name="Picture 9" descr="medlin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3DA08929-3E2A-B24F-9DE7-90664FB2FF62}" type="slidenum">
              <a:rPr lang="en-US" sz="1200">
                <a:solidFill>
                  <a:srgbClr val="898989"/>
                </a:solidFill>
                <a:latin typeface="Calibri" charset="0"/>
              </a:rPr>
              <a:pPr eaLnBrk="1" hangingPunct="1"/>
              <a:t>70</a:t>
            </a:fld>
            <a:endParaRPr lang="en-US" sz="1200">
              <a:solidFill>
                <a:srgbClr val="898989"/>
              </a:solidFill>
              <a:latin typeface="Calibri" charset="0"/>
            </a:endParaRPr>
          </a:p>
        </p:txBody>
      </p:sp>
      <p:sp>
        <p:nvSpPr>
          <p:cNvPr id="63491" name="Rectangle 2"/>
          <p:cNvSpPr>
            <a:spLocks noGrp="1" noChangeArrowheads="1"/>
          </p:cNvSpPr>
          <p:nvPr>
            <p:ph type="title"/>
          </p:nvPr>
        </p:nvSpPr>
        <p:spPr>
          <a:xfrm>
            <a:off x="1295400" y="361950"/>
            <a:ext cx="7467600" cy="742950"/>
          </a:xfrm>
        </p:spPr>
        <p:txBody>
          <a:bodyPr/>
          <a:lstStyle/>
          <a:p>
            <a:pPr eaLnBrk="1" hangingPunct="1"/>
            <a:r>
              <a:rPr lang="en-US" dirty="0">
                <a:latin typeface="Calibri (Headings)"/>
                <a:ea typeface="ＭＳ Ｐゴシック" charset="0"/>
                <a:cs typeface="Calibri (Headings)"/>
              </a:rPr>
              <a:t>How to tweak performance</a:t>
            </a:r>
          </a:p>
        </p:txBody>
      </p:sp>
      <p:sp>
        <p:nvSpPr>
          <p:cNvPr id="63492" name="Rectangle 3"/>
          <p:cNvSpPr>
            <a:spLocks noGrp="1" noChangeArrowheads="1"/>
          </p:cNvSpPr>
          <p:nvPr>
            <p:ph type="body" idx="1"/>
          </p:nvPr>
        </p:nvSpPr>
        <p:spPr>
          <a:xfrm>
            <a:off x="304800" y="1352550"/>
            <a:ext cx="8534400" cy="3581400"/>
          </a:xfrm>
        </p:spPr>
        <p:txBody>
          <a:bodyPr/>
          <a:lstStyle/>
          <a:p>
            <a:pPr marL="342900" lvl="2" indent="-342900"/>
            <a:r>
              <a:rPr lang="en-US" sz="2400" dirty="0">
                <a:latin typeface="Calibri" charset="0"/>
                <a:ea typeface="ＭＳ Ｐゴシック" charset="0"/>
                <a:cs typeface="ＭＳ Ｐゴシック" charset="0"/>
              </a:rPr>
              <a:t>Domain-specific features and weights: </a:t>
            </a:r>
            <a:r>
              <a:rPr lang="en-US" sz="2400" i="1" dirty="0">
                <a:latin typeface="Calibri" charset="0"/>
                <a:ea typeface="ＭＳ Ｐゴシック" charset="0"/>
                <a:cs typeface="ＭＳ Ｐゴシック" charset="0"/>
              </a:rPr>
              <a:t>very </a:t>
            </a:r>
            <a:r>
              <a:rPr lang="en-US" sz="2400" dirty="0">
                <a:latin typeface="Calibri" charset="0"/>
                <a:ea typeface="ＭＳ Ｐゴシック" charset="0"/>
                <a:cs typeface="ＭＳ Ｐゴシック" charset="0"/>
              </a:rPr>
              <a:t>important in real performance</a:t>
            </a:r>
          </a:p>
          <a:p>
            <a:pPr marL="342900" lvl="2" indent="-342900"/>
            <a:r>
              <a:rPr lang="en-US" sz="2400" dirty="0">
                <a:latin typeface="Calibri" charset="0"/>
                <a:ea typeface="ＭＳ Ｐゴシック" charset="0"/>
                <a:cs typeface="ＭＳ Ｐゴシック" charset="0"/>
              </a:rPr>
              <a:t>Sometimes need to collapse terms:</a:t>
            </a:r>
          </a:p>
          <a:p>
            <a:pPr lvl="1" eaLnBrk="1" hangingPunct="1"/>
            <a:r>
              <a:rPr lang="en-US" dirty="0">
                <a:latin typeface="Calibri" charset="0"/>
                <a:ea typeface="ＭＳ Ｐゴシック" charset="0"/>
              </a:rPr>
              <a:t>Part numbers, chemical formulas, …</a:t>
            </a:r>
            <a:endParaRPr lang="en-US" dirty="0">
              <a:latin typeface="Calibri" charset="0"/>
              <a:ea typeface="ＭＳ Ｐゴシック" charset="0"/>
              <a:cs typeface="ＭＳ Ｐゴシック" charset="0"/>
            </a:endParaRPr>
          </a:p>
          <a:p>
            <a:pPr lvl="1"/>
            <a:r>
              <a:rPr lang="en-US" dirty="0">
                <a:latin typeface="Calibri" charset="0"/>
                <a:ea typeface="ＭＳ Ｐゴシック" charset="0"/>
                <a:cs typeface="ＭＳ Ｐゴシック" charset="0"/>
              </a:rPr>
              <a:t>But stemming generally doesn’t help</a:t>
            </a:r>
          </a:p>
          <a:p>
            <a:r>
              <a:rPr lang="en-US" dirty="0" err="1">
                <a:latin typeface="Calibri" charset="0"/>
                <a:ea typeface="ＭＳ Ｐゴシック" charset="0"/>
                <a:cs typeface="ＭＳ Ｐゴシック" charset="0"/>
              </a:rPr>
              <a:t>Upweighting</a:t>
            </a:r>
            <a:r>
              <a:rPr lang="en-US" dirty="0">
                <a:latin typeface="Calibri" charset="0"/>
                <a:ea typeface="ＭＳ Ｐゴシック" charset="0"/>
                <a:cs typeface="ＭＳ Ｐゴシック" charset="0"/>
              </a:rPr>
              <a:t>: Counting a word as if it occurred twice:</a:t>
            </a:r>
          </a:p>
          <a:p>
            <a:pPr lvl="1"/>
            <a:r>
              <a:rPr lang="en-US" dirty="0">
                <a:latin typeface="Calibri" charset="0"/>
                <a:ea typeface="ＭＳ Ｐゴシック" charset="0"/>
              </a:rPr>
              <a:t>title words </a:t>
            </a:r>
            <a:r>
              <a:rPr lang="en-US" dirty="0">
                <a:solidFill>
                  <a:schemeClr val="accent5">
                    <a:lumMod val="75000"/>
                  </a:schemeClr>
                </a:solidFill>
                <a:latin typeface="Calibri" charset="0"/>
                <a:ea typeface="ＭＳ Ｐゴシック" charset="0"/>
              </a:rPr>
              <a:t>(Cohen &amp; Singer 1996)</a:t>
            </a:r>
          </a:p>
          <a:p>
            <a:pPr lvl="1"/>
            <a:r>
              <a:rPr lang="en-US" dirty="0">
                <a:latin typeface="Calibri" charset="0"/>
                <a:ea typeface="ＭＳ Ｐゴシック" charset="0"/>
              </a:rPr>
              <a:t>first sentence of each paragraph </a:t>
            </a:r>
            <a:r>
              <a:rPr lang="en-US" dirty="0">
                <a:solidFill>
                  <a:schemeClr val="accent5">
                    <a:lumMod val="75000"/>
                  </a:schemeClr>
                </a:solidFill>
                <a:latin typeface="Calibri" charset="0"/>
                <a:ea typeface="ＭＳ Ｐゴシック" charset="0"/>
              </a:rPr>
              <a:t>(Murata, 1999)</a:t>
            </a:r>
          </a:p>
          <a:p>
            <a:pPr lvl="1"/>
            <a:r>
              <a:rPr lang="en-US" dirty="0">
                <a:latin typeface="Calibri" charset="0"/>
                <a:ea typeface="ＭＳ Ｐゴシック" charset="0"/>
              </a:rPr>
              <a:t>In sentences that contain title words </a:t>
            </a:r>
            <a:r>
              <a:rPr lang="en-US" dirty="0">
                <a:solidFill>
                  <a:schemeClr val="accent5">
                    <a:lumMod val="75000"/>
                  </a:schemeClr>
                </a:solidFill>
                <a:latin typeface="Calibri" charset="0"/>
                <a:ea typeface="ＭＳ Ｐゴシック" charset="0"/>
              </a:rPr>
              <a:t>(</a:t>
            </a:r>
            <a:r>
              <a:rPr lang="en-US" dirty="0" err="1">
                <a:solidFill>
                  <a:schemeClr val="accent5">
                    <a:lumMod val="75000"/>
                  </a:schemeClr>
                </a:solidFill>
                <a:latin typeface="Calibri" charset="0"/>
                <a:ea typeface="ＭＳ Ｐゴシック" charset="0"/>
              </a:rPr>
              <a:t>Ko</a:t>
            </a:r>
            <a:r>
              <a:rPr lang="en-US" dirty="0">
                <a:solidFill>
                  <a:schemeClr val="accent5">
                    <a:lumMod val="75000"/>
                  </a:schemeClr>
                </a:solidFill>
                <a:latin typeface="Calibri" charset="0"/>
                <a:ea typeface="ＭＳ Ｐゴシック" charset="0"/>
              </a:rPr>
              <a:t> </a:t>
            </a:r>
            <a:r>
              <a:rPr lang="en-US" i="1" dirty="0">
                <a:solidFill>
                  <a:schemeClr val="accent5">
                    <a:lumMod val="75000"/>
                  </a:schemeClr>
                </a:solidFill>
                <a:latin typeface="Calibri" charset="0"/>
                <a:ea typeface="ＭＳ Ｐゴシック" charset="0"/>
              </a:rPr>
              <a:t>et al,</a:t>
            </a:r>
            <a:r>
              <a:rPr lang="en-US" dirty="0">
                <a:solidFill>
                  <a:schemeClr val="accent5">
                    <a:lumMod val="75000"/>
                  </a:schemeClr>
                </a:solidFill>
                <a:latin typeface="Calibri" charset="0"/>
                <a:ea typeface="ＭＳ Ｐゴシック" charset="0"/>
              </a:rPr>
              <a:t> 2002)</a:t>
            </a:r>
          </a:p>
          <a:p>
            <a:endParaRPr lang="en-US" dirty="0">
              <a:latin typeface="Calibri" charset="0"/>
              <a:ea typeface="ＭＳ Ｐゴシック" charset="0"/>
            </a:endParaRPr>
          </a:p>
        </p:txBody>
      </p:sp>
      <p:sp>
        <p:nvSpPr>
          <p:cNvPr id="63493"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15.3.2</a:t>
            </a:r>
          </a:p>
        </p:txBody>
      </p:sp>
    </p:spTree>
    <p:extLst>
      <p:ext uri="{BB962C8B-B14F-4D97-AF65-F5344CB8AC3E}">
        <p14:creationId xmlns:p14="http://schemas.microsoft.com/office/powerpoint/2010/main" val="2662733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descr="A chart of information&#10;&#10;Description automatically generated with medium confidence">
            <a:extLst>
              <a:ext uri="{FF2B5EF4-FFF2-40B4-BE49-F238E27FC236}">
                <a16:creationId xmlns:a16="http://schemas.microsoft.com/office/drawing/2014/main" id="{8270ADF9-5E9C-8434-C77D-7A1445FA1991}"/>
              </a:ext>
            </a:extLst>
          </p:cNvPr>
          <p:cNvPicPr>
            <a:picLocks noGrp="1" noChangeAspect="1"/>
          </p:cNvPicPr>
          <p:nvPr>
            <p:ph idx="1"/>
          </p:nvPr>
        </p:nvPicPr>
        <p:blipFill>
          <a:blip r:embed="rId3"/>
          <a:stretch>
            <a:fillRect/>
          </a:stretch>
        </p:blipFill>
        <p:spPr>
          <a:xfrm>
            <a:off x="762000" y="361950"/>
            <a:ext cx="7543800" cy="4324350"/>
          </a:xfrm>
        </p:spPr>
      </p:pic>
      <p:sp>
        <p:nvSpPr>
          <p:cNvPr id="4" name="Slide Number Placeholder 3">
            <a:extLst>
              <a:ext uri="{FF2B5EF4-FFF2-40B4-BE49-F238E27FC236}">
                <a16:creationId xmlns:a16="http://schemas.microsoft.com/office/drawing/2014/main" id="{3C81DA84-EBB9-F2A3-551F-6CA21889CC10}"/>
              </a:ext>
            </a:extLst>
          </p:cNvPr>
          <p:cNvSpPr>
            <a:spLocks noGrp="1"/>
          </p:cNvSpPr>
          <p:nvPr>
            <p:ph type="sldNum" sz="quarter" idx="12"/>
          </p:nvPr>
        </p:nvSpPr>
        <p:spPr/>
        <p:txBody>
          <a:bodyPr/>
          <a:lstStyle/>
          <a:p>
            <a:fld id="{10F35DC5-7E65-8247-99AB-4E984F8A921E}" type="slidenum">
              <a:rPr lang="en-US" smtClean="0"/>
              <a:pPr/>
              <a:t>8</a:t>
            </a:fld>
            <a:endParaRPr lang="en-US"/>
          </a:p>
        </p:txBody>
      </p:sp>
    </p:spTree>
    <p:extLst>
      <p:ext uri="{BB962C8B-B14F-4D97-AF65-F5344CB8AC3E}">
        <p14:creationId xmlns:p14="http://schemas.microsoft.com/office/powerpoint/2010/main" val="2791653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371600" y="381000"/>
            <a:ext cx="7467600" cy="742950"/>
          </a:xfrm>
        </p:spPr>
        <p:txBody>
          <a:bodyPr wrap="square" anchor="b">
            <a:normAutofit/>
          </a:bodyPr>
          <a:lstStyle/>
          <a:p>
            <a:r>
              <a:rPr lang="en-US"/>
              <a:t>Text Classification: definition</a:t>
            </a:r>
          </a:p>
        </p:txBody>
      </p:sp>
      <p:sp>
        <p:nvSpPr>
          <p:cNvPr id="24585" name="Slide Number Placeholder 3">
            <a:extLst>
              <a:ext uri="{FF2B5EF4-FFF2-40B4-BE49-F238E27FC236}">
                <a16:creationId xmlns:a16="http://schemas.microsoft.com/office/drawing/2014/main" id="{859B91C5-3AB2-C608-290A-18660689EE94}"/>
              </a:ext>
            </a:extLst>
          </p:cNvPr>
          <p:cNvSpPr>
            <a:spLocks noGrp="1"/>
          </p:cNvSpPr>
          <p:nvPr>
            <p:ph type="sldNum" sz="quarter" idx="12"/>
          </p:nvPr>
        </p:nvSpPr>
        <p:spPr>
          <a:xfrm>
            <a:off x="304800" y="4705350"/>
            <a:ext cx="1981200" cy="342900"/>
          </a:xfrm>
        </p:spPr>
        <p:txBody>
          <a:bodyPr/>
          <a:lstStyle/>
          <a:p>
            <a:pPr>
              <a:spcAft>
                <a:spcPts val="600"/>
              </a:spcAft>
            </a:pPr>
            <a:fld id="{10F35DC5-7E65-8247-99AB-4E984F8A921E}" type="slidenum">
              <a:rPr lang="en-US"/>
              <a:pPr>
                <a:spcAft>
                  <a:spcPts val="600"/>
                </a:spcAft>
              </a:pPr>
              <a:t>9</a:t>
            </a:fld>
            <a:endParaRPr lang="en-US"/>
          </a:p>
        </p:txBody>
      </p:sp>
      <p:graphicFrame>
        <p:nvGraphicFramePr>
          <p:cNvPr id="24581" name="Rectangle 3">
            <a:extLst>
              <a:ext uri="{FF2B5EF4-FFF2-40B4-BE49-F238E27FC236}">
                <a16:creationId xmlns:a16="http://schemas.microsoft.com/office/drawing/2014/main" id="{5D8D3CFC-E101-E74A-6D65-B07A2DB8425F}"/>
              </a:ext>
            </a:extLst>
          </p:cNvPr>
          <p:cNvGraphicFramePr>
            <a:graphicFrameLocks noGrp="1"/>
          </p:cNvGraphicFramePr>
          <p:nvPr>
            <p:ph idx="1"/>
            <p:extLst>
              <p:ext uri="{D42A27DB-BD31-4B8C-83A1-F6EECF244321}">
                <p14:modId xmlns:p14="http://schemas.microsoft.com/office/powerpoint/2010/main" val="2052254184"/>
              </p:ext>
            </p:extLst>
          </p:nvPr>
        </p:nvGraphicFramePr>
        <p:xfrm>
          <a:off x="990600" y="1254516"/>
          <a:ext cx="6858000" cy="333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4952435"/>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 dockstate="right" visibility="0" width="350"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081E258C-FD40-4A39-9181-7DE5A907C243}">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86CA824E-7945-49A1-BB74-994DB6A3D909}">
  <we:reference id="be13a235-7700-1110-ffca-78847a5a99ab" version="1.0.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NLP-jurafsky.potx</Template>
  <TotalTime>13482</TotalTime>
  <Words>6897</Words>
  <Application>Microsoft Office PowerPoint</Application>
  <PresentationFormat>On-screen Show (16:9)</PresentationFormat>
  <Paragraphs>837</Paragraphs>
  <Slides>70</Slides>
  <Notes>57</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6" baseType="lpstr">
      <vt:lpstr>ＭＳ Ｐゴシック</vt:lpstr>
      <vt:lpstr>Arial</vt:lpstr>
      <vt:lpstr>Calibri</vt:lpstr>
      <vt:lpstr>Calibri (Headings)</vt:lpstr>
      <vt:lpstr>Comic Sans MS</vt:lpstr>
      <vt:lpstr>Courier</vt:lpstr>
      <vt:lpstr>Lucida Grande</vt:lpstr>
      <vt:lpstr>Lucida Sans</vt:lpstr>
      <vt:lpstr>Palatino</vt:lpstr>
      <vt:lpstr>Symbol</vt:lpstr>
      <vt:lpstr>Tahoma</vt:lpstr>
      <vt:lpstr>Times</vt:lpstr>
      <vt:lpstr>Times New Roman</vt:lpstr>
      <vt:lpstr>Wingdings</vt:lpstr>
      <vt:lpstr>NLP-jurafsky</vt:lpstr>
      <vt:lpstr>Equation</vt:lpstr>
      <vt:lpstr>Text Classification and Naïve Bayes</vt:lpstr>
      <vt:lpstr>PowerPoint Presentation</vt:lpstr>
      <vt:lpstr>Is this spam?</vt:lpstr>
      <vt:lpstr>Who wrote which Federalist papers?</vt:lpstr>
      <vt:lpstr>Male or female author?</vt:lpstr>
      <vt:lpstr>Positive or negative movie review?</vt:lpstr>
      <vt:lpstr>What is the subject of this article?</vt:lpstr>
      <vt:lpstr>PowerPoint Presentation</vt:lpstr>
      <vt:lpstr>Text Classification: definition</vt:lpstr>
      <vt:lpstr>Classification Methods:  Hand-coded rules</vt:lpstr>
      <vt:lpstr>Classification Methods: Supervised Machine Learning</vt:lpstr>
      <vt:lpstr>Classification Methods: Supervised Machine Learning</vt:lpstr>
      <vt:lpstr>Naïve Bayes Intuition</vt:lpstr>
      <vt:lpstr>The Bag of Words Representation</vt:lpstr>
      <vt:lpstr>The bag of words representation:  using a subset of words</vt:lpstr>
      <vt:lpstr>The bag of words representation</vt:lpstr>
      <vt:lpstr>Bag of words for document classification</vt:lpstr>
      <vt:lpstr>Bayesian Methods</vt:lpstr>
      <vt:lpstr>Bayes’ Rule for text classification</vt:lpstr>
      <vt:lpstr>Naïve Bayes Classifier (I)</vt:lpstr>
      <vt:lpstr>Naïve Bayes Classifier (II)</vt:lpstr>
      <vt:lpstr>Naïve Bayes Classifier (IV)</vt:lpstr>
      <vt:lpstr>The Naïve Bayes Classifier</vt:lpstr>
      <vt:lpstr>Naive Bayes: Learning Running example: document classification</vt:lpstr>
      <vt:lpstr>Naive Bayes: Classifying</vt:lpstr>
      <vt:lpstr>Two Naive Bayes Models</vt:lpstr>
      <vt:lpstr>PowerPoint Presentation</vt:lpstr>
      <vt:lpstr>Multivariate Bernoulli    V/s  Multinomial Naive Bayes</vt:lpstr>
      <vt:lpstr>Multinomial Naïve Bayes Independence Assumptions </vt:lpstr>
      <vt:lpstr>Multinomial Naïve Bayes Classifier</vt:lpstr>
      <vt:lpstr>Applying Multinomial Naive Bayes Classifiers to Text Classification</vt:lpstr>
      <vt:lpstr>Learning the Multinomial Naïve Bayes Model</vt:lpstr>
      <vt:lpstr>Parameter estimation</vt:lpstr>
      <vt:lpstr>Problem with Maximum Likelihood</vt:lpstr>
      <vt:lpstr>Multinomial Naïve Bayes: Learning</vt:lpstr>
      <vt:lpstr>PowerPoint Presentation</vt:lpstr>
      <vt:lpstr>The Zero frequency problem:</vt:lpstr>
      <vt:lpstr>Solution: Laplace (add-1) smoothing: unknown words</vt:lpstr>
      <vt:lpstr>Sentiment and Binary Naive Bayes</vt:lpstr>
      <vt:lpstr>PowerPoint Presentation</vt:lpstr>
      <vt:lpstr>Optimizing for sentiment analysis</vt:lpstr>
      <vt:lpstr>Generative Model for Multinomial Naïve Bayes Example 1</vt:lpstr>
      <vt:lpstr>Naïve Bayes and Language Modeling</vt:lpstr>
      <vt:lpstr>Each class = a unigram language model</vt:lpstr>
      <vt:lpstr>Naïve Bayes as a Language Model</vt:lpstr>
      <vt:lpstr>PowerPoint Presentation</vt:lpstr>
      <vt:lpstr>Naïve Bayes in Spam Filtering</vt:lpstr>
      <vt:lpstr>Summary: Naive Bayes is Not So Naive</vt:lpstr>
      <vt:lpstr>Text Classification and Naïve Bayes</vt:lpstr>
      <vt:lpstr>The 2-by-2 contingency table</vt:lpstr>
      <vt:lpstr>Precision and recall</vt:lpstr>
      <vt:lpstr>A combined measure: F</vt:lpstr>
      <vt:lpstr>More Than Two Classes:  Sets of binary classifiers</vt:lpstr>
      <vt:lpstr>More Than Two Classes:  Sets of binary classifiers</vt:lpstr>
      <vt:lpstr>Evaluation:  Classic Reuters-21578 Data Set </vt:lpstr>
      <vt:lpstr>Reuters Text Categorization data set (Reuters-21578) document</vt:lpstr>
      <vt:lpstr>Confusion matrix c</vt:lpstr>
      <vt:lpstr>Per class evaluation measures</vt:lpstr>
      <vt:lpstr>Micro- vs. Macro-Averaging</vt:lpstr>
      <vt:lpstr>Micro- vs. Macro-Averaging: Example</vt:lpstr>
      <vt:lpstr>Development Test Sets and Cross-validation</vt:lpstr>
      <vt:lpstr>The Real World</vt:lpstr>
      <vt:lpstr>No training data? Manually written rules</vt:lpstr>
      <vt:lpstr>Very little data?</vt:lpstr>
      <vt:lpstr>A reasonable amount of data?</vt:lpstr>
      <vt:lpstr>A huge amount of data?</vt:lpstr>
      <vt:lpstr>Accuracy as a function of data size</vt:lpstr>
      <vt:lpstr>Real-world systems generally combine:</vt:lpstr>
      <vt:lpstr>Underflow Prevention: log space</vt:lpstr>
      <vt:lpstr>How to tweak performance</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Gutha, Sathvik Reddy</cp:lastModifiedBy>
  <cp:revision>224</cp:revision>
  <cp:lastPrinted>2012-03-27T19:39:52Z</cp:lastPrinted>
  <dcterms:created xsi:type="dcterms:W3CDTF">2010-04-19T15:31:24Z</dcterms:created>
  <dcterms:modified xsi:type="dcterms:W3CDTF">2024-03-05T04:22:26Z</dcterms:modified>
</cp:coreProperties>
</file>